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00" autoAdjust="0"/>
    <p:restoredTop sz="94660"/>
  </p:normalViewPr>
  <p:slideViewPr>
    <p:cSldViewPr>
      <p:cViewPr varScale="1">
        <p:scale>
          <a:sx n="70" d="100"/>
          <a:sy n="70" d="100"/>
        </p:scale>
        <p:origin x="146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428E41-1D4C-46A5-98B7-6BF0B17E78DF}" type="datetimeFigureOut">
              <a:rPr lang="vi-VN" smtClean="0"/>
              <a:t>13/06/2016</a:t>
            </a:fld>
            <a:endParaRPr lang="vi-V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4647A-BF0B-4ED7-A007-7F33521928DD}" type="slidenum">
              <a:rPr lang="vi-VN" smtClean="0"/>
              <a:t>‹#›</a:t>
            </a:fld>
            <a:endParaRPr lang="vi-VN"/>
          </a:p>
        </p:txBody>
      </p:sp>
    </p:spTree>
    <p:extLst>
      <p:ext uri="{BB962C8B-B14F-4D97-AF65-F5344CB8AC3E}">
        <p14:creationId xmlns:p14="http://schemas.microsoft.com/office/powerpoint/2010/main" val="4192644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BA3537-062D-47AA-8004-8D078788D645}" type="datetimeFigureOut">
              <a:rPr lang="en-US" smtClean="0"/>
              <a:t>6/13/2016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807876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BA3537-062D-47AA-8004-8D078788D645}" type="datetimeFigureOut">
              <a:rPr lang="en-US" smtClean="0"/>
              <a:t>6/13/2016</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2102113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A3537-062D-47AA-8004-8D078788D645}" type="datetimeFigureOut">
              <a:rPr lang="en-US" smtClean="0"/>
              <a:t>6/13/2016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1905022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BA3537-062D-47AA-8004-8D078788D645}" type="datetimeFigureOut">
              <a:rPr lang="en-US" smtClean="0"/>
              <a:t>6/13/2016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2818921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BA3537-062D-47AA-8004-8D078788D645}" type="datetimeFigureOut">
              <a:rPr lang="en-US" smtClean="0"/>
              <a:t>6/13/2016</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1468282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BA3537-062D-47AA-8004-8D078788D645}" type="datetimeFigureOut">
              <a:rPr lang="en-US" smtClean="0"/>
              <a:t>6/13/2016</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2115215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BA3537-062D-47AA-8004-8D078788D645}" type="datetimeFigureOut">
              <a:rPr lang="en-US" smtClean="0"/>
              <a:t>6/13/2016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3570112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BA3537-062D-47AA-8004-8D078788D645}" type="datetimeFigureOut">
              <a:rPr lang="en-US" smtClean="0"/>
              <a:t>6/13/2016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1708607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BA3537-062D-47AA-8004-8D078788D645}" type="datetimeFigureOut">
              <a:rPr lang="en-US" smtClean="0"/>
              <a:t>6/13/2016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1318806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A3537-062D-47AA-8004-8D078788D645}" type="datetimeFigureOut">
              <a:rPr lang="en-US" smtClean="0"/>
              <a:t>6/13/2016</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289054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A3537-062D-47AA-8004-8D078788D645}" type="datetimeFigureOut">
              <a:rPr lang="en-US" smtClean="0"/>
              <a:t>6/13/2016</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E750EA9-CB40-47C2-8825-21274E5D59C3}" type="slidenum">
              <a:rPr lang="en-US" smtClean="0"/>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24548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5BA3537-062D-47AA-8004-8D078788D645}" type="datetimeFigureOut">
              <a:rPr lang="en-US" smtClean="0"/>
              <a:t>6/13/2016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28912899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5BA3537-062D-47AA-8004-8D078788D645}" type="datetimeFigureOut">
              <a:rPr lang="en-US" smtClean="0"/>
              <a:t>6/13/2016</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E750EA9-CB40-47C2-8825-21274E5D59C3}" type="slidenum">
              <a:rPr lang="en-US" smtClean="0"/>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90925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5BA3537-062D-47AA-8004-8D078788D645}" type="datetimeFigureOut">
              <a:rPr lang="en-US" smtClean="0"/>
              <a:t>6/13/2016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32974571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BA3537-062D-47AA-8004-8D078788D645}" type="datetimeFigureOut">
              <a:rPr lang="en-US" smtClean="0"/>
              <a:t>6/13/2016</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549958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BA3537-062D-47AA-8004-8D078788D645}" type="datetimeFigureOut">
              <a:rPr lang="en-US" smtClean="0"/>
              <a:t>6/13/2016</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50EA9-CB40-47C2-8825-21274E5D59C3}" type="slidenum">
              <a:rPr lang="en-US" smtClean="0"/>
              <a:t>‹#›</a:t>
            </a:fld>
            <a:endParaRPr lang="en-US"/>
          </a:p>
        </p:txBody>
      </p:sp>
    </p:spTree>
    <p:extLst>
      <p:ext uri="{BB962C8B-B14F-4D97-AF65-F5344CB8AC3E}">
        <p14:creationId xmlns:p14="http://schemas.microsoft.com/office/powerpoint/2010/main" val="3032461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B5BA3537-062D-47AA-8004-8D078788D645}" type="datetimeFigureOut">
              <a:rPr lang="en-US" smtClean="0"/>
              <a:t>6/13/2016</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8E750EA9-CB40-47C2-8825-21274E5D59C3}" type="slidenum">
              <a:rPr lang="en-US" smtClean="0"/>
              <a:t>‹#›</a:t>
            </a:fld>
            <a:endParaRPr lang="en-US"/>
          </a:p>
        </p:txBody>
      </p:sp>
      <p:pic>
        <p:nvPicPr>
          <p:cNvPr id="34" name="Picture 33"/>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00293" y="0"/>
            <a:ext cx="1531007" cy="1087821"/>
          </a:xfrm>
          <a:prstGeom prst="rect">
            <a:avLst/>
          </a:prstGeom>
        </p:spPr>
      </p:pic>
    </p:spTree>
    <p:extLst>
      <p:ext uri="{BB962C8B-B14F-4D97-AF65-F5344CB8AC3E}">
        <p14:creationId xmlns:p14="http://schemas.microsoft.com/office/powerpoint/2010/main" val="42167659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tmp"/><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4.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tmp"/><Relationship Id="rId1" Type="http://schemas.openxmlformats.org/officeDocument/2006/relationships/slideLayout" Target="../slideLayouts/slideLayout2.xml"/><Relationship Id="rId5" Type="http://schemas.openxmlformats.org/officeDocument/2006/relationships/image" Target="../media/image10.tmp"/><Relationship Id="rId4" Type="http://schemas.openxmlformats.org/officeDocument/2006/relationships/image" Target="../media/image9.tmp"/></Relationships>
</file>

<file path=ppt/slides/_rels/slide5.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8623" y="1354587"/>
            <a:ext cx="7886700" cy="994172"/>
          </a:xfrm>
        </p:spPr>
        <p:txBody>
          <a:bodyPr>
            <a:normAutofit/>
          </a:bodyPr>
          <a:lstStyle/>
          <a:p>
            <a:pPr algn="just"/>
            <a:r>
              <a:rPr lang="vi-VN" sz="2850" b="1">
                <a:latin typeface="Verdana" panose="020B0604030504040204" pitchFamily="34" charset="0"/>
              </a:rPr>
              <a:t>Xin chào cô và các bạn lớp 15CĐ-TP1</a:t>
            </a:r>
          </a:p>
        </p:txBody>
      </p:sp>
      <p:sp>
        <p:nvSpPr>
          <p:cNvPr id="4" name="Footer Placeholder 3"/>
          <p:cNvSpPr>
            <a:spLocks noGrp="1"/>
          </p:cNvSpPr>
          <p:nvPr>
            <p:ph type="ftr" sz="quarter" idx="11"/>
          </p:nvPr>
        </p:nvSpPr>
        <p:spPr/>
        <p:txBody>
          <a:bodyPr/>
          <a:lstStyle/>
          <a:p>
            <a:r>
              <a:rPr lang="vi-VN"/>
              <a:t>Những Nguyên Lý Cơ Bản Của Chủ Nghĩa Mác-Lênin</a:t>
            </a:r>
          </a:p>
        </p:txBody>
      </p:sp>
      <p:sp>
        <p:nvSpPr>
          <p:cNvPr id="5" name="Slide Number Placeholder 4"/>
          <p:cNvSpPr>
            <a:spLocks noGrp="1"/>
          </p:cNvSpPr>
          <p:nvPr>
            <p:ph type="sldNum" sz="quarter" idx="12"/>
          </p:nvPr>
        </p:nvSpPr>
        <p:spPr/>
        <p:txBody>
          <a:bodyPr/>
          <a:lstStyle/>
          <a:p>
            <a:fld id="{0CE11FE6-EB24-48AE-882D-F6699CF7233F}" type="slidenum">
              <a:rPr lang="vi-VN" smtClean="0"/>
              <a:t>1</a:t>
            </a:fld>
            <a:endParaRPr lang="vi-VN"/>
          </a:p>
        </p:txBody>
      </p:sp>
      <p:sp>
        <p:nvSpPr>
          <p:cNvPr id="7" name="TextBox 6"/>
          <p:cNvSpPr txBox="1"/>
          <p:nvPr/>
        </p:nvSpPr>
        <p:spPr>
          <a:xfrm>
            <a:off x="228659" y="2233373"/>
            <a:ext cx="9144000" cy="830997"/>
          </a:xfrm>
          <a:prstGeom prst="rect">
            <a:avLst/>
          </a:prstGeom>
          <a:noFill/>
        </p:spPr>
        <p:txBody>
          <a:bodyPr wrap="square" rtlCol="0">
            <a:spAutoFit/>
          </a:bodyPr>
          <a:lstStyle/>
          <a:p>
            <a:r>
              <a:rPr lang="vi-VN" sz="2400" b="1" u="sng">
                <a:latin typeface="Verdana" panose="020B0604030504040204" pitchFamily="34" charset="0"/>
              </a:rPr>
              <a:t>Bộ môn: </a:t>
            </a:r>
            <a:r>
              <a:rPr lang="vi-VN" sz="2400" b="1">
                <a:solidFill>
                  <a:srgbClr val="FF0000"/>
                </a:solidFill>
                <a:latin typeface="Verdana" panose="020B0604030504040204" pitchFamily="34" charset="0"/>
              </a:rPr>
              <a:t>Những Nguyên Lý Cơ Bản Của Chủ Nghĩa Mác-Lênin</a:t>
            </a:r>
          </a:p>
        </p:txBody>
      </p:sp>
      <p:sp>
        <p:nvSpPr>
          <p:cNvPr id="8" name="TextBox 7"/>
          <p:cNvSpPr txBox="1"/>
          <p:nvPr/>
        </p:nvSpPr>
        <p:spPr>
          <a:xfrm>
            <a:off x="228659" y="3173794"/>
            <a:ext cx="2755883" cy="461665"/>
          </a:xfrm>
          <a:prstGeom prst="rect">
            <a:avLst/>
          </a:prstGeom>
          <a:noFill/>
        </p:spPr>
        <p:txBody>
          <a:bodyPr wrap="none" rtlCol="0">
            <a:spAutoFit/>
          </a:bodyPr>
          <a:lstStyle/>
          <a:p>
            <a:r>
              <a:rPr lang="vi-VN" sz="2400" b="1">
                <a:latin typeface="Verdana" panose="020B0604030504040204" pitchFamily="34" charset="0"/>
              </a:rPr>
              <a:t>Lớp: 15CĐ-TP1</a:t>
            </a:r>
          </a:p>
        </p:txBody>
      </p:sp>
      <p:sp>
        <p:nvSpPr>
          <p:cNvPr id="10" name="TextBox 9"/>
          <p:cNvSpPr txBox="1"/>
          <p:nvPr/>
        </p:nvSpPr>
        <p:spPr>
          <a:xfrm>
            <a:off x="228659" y="3721272"/>
            <a:ext cx="1651414" cy="461665"/>
          </a:xfrm>
          <a:prstGeom prst="rect">
            <a:avLst/>
          </a:prstGeom>
          <a:noFill/>
        </p:spPr>
        <p:txBody>
          <a:bodyPr wrap="none" rtlCol="0">
            <a:spAutoFit/>
          </a:bodyPr>
          <a:lstStyle/>
          <a:p>
            <a:r>
              <a:rPr lang="vi-VN" sz="2400" b="1">
                <a:latin typeface="Verdana" panose="020B0604030504040204" pitchFamily="34" charset="0"/>
              </a:rPr>
              <a:t>Nhóm: 2</a:t>
            </a:r>
          </a:p>
        </p:txBody>
      </p:sp>
      <p:sp>
        <p:nvSpPr>
          <p:cNvPr id="11" name="TextBox 10"/>
          <p:cNvSpPr txBox="1"/>
          <p:nvPr/>
        </p:nvSpPr>
        <p:spPr>
          <a:xfrm>
            <a:off x="3028950" y="4264078"/>
            <a:ext cx="6115050" cy="1200329"/>
          </a:xfrm>
          <a:prstGeom prst="rect">
            <a:avLst/>
          </a:prstGeom>
          <a:noFill/>
        </p:spPr>
        <p:txBody>
          <a:bodyPr wrap="square" rtlCol="0">
            <a:spAutoFit/>
          </a:bodyPr>
          <a:lstStyle/>
          <a:p>
            <a:r>
              <a:rPr lang="vi-VN" sz="2400" b="1" dirty="0" err="1">
                <a:latin typeface="Verdana" panose="020B0604030504040204" pitchFamily="34" charset="0"/>
              </a:rPr>
              <a:t>Nguyễn</a:t>
            </a:r>
            <a:r>
              <a:rPr lang="vi-VN" sz="2400" b="1" dirty="0">
                <a:latin typeface="Verdana" panose="020B0604030504040204" pitchFamily="34" charset="0"/>
              </a:rPr>
              <a:t> </a:t>
            </a:r>
            <a:r>
              <a:rPr lang="vi-VN" sz="2400" b="1" dirty="0" err="1">
                <a:latin typeface="Verdana" panose="020B0604030504040204" pitchFamily="34" charset="0"/>
              </a:rPr>
              <a:t>Hoàng</a:t>
            </a:r>
            <a:r>
              <a:rPr lang="vi-VN" sz="2400" b="1" dirty="0">
                <a:latin typeface="Verdana" panose="020B0604030504040204" pitchFamily="34" charset="0"/>
              </a:rPr>
              <a:t> Huy</a:t>
            </a:r>
          </a:p>
          <a:p>
            <a:r>
              <a:rPr lang="vi-VN" sz="2400" b="1" dirty="0" err="1">
                <a:latin typeface="Verdana" panose="020B0604030504040204" pitchFamily="34" charset="0"/>
              </a:rPr>
              <a:t>Nguyễn</a:t>
            </a:r>
            <a:r>
              <a:rPr lang="vi-VN" sz="2400" b="1" dirty="0">
                <a:latin typeface="Verdana" panose="020B0604030504040204" pitchFamily="34" charset="0"/>
              </a:rPr>
              <a:t> Lê </a:t>
            </a:r>
            <a:r>
              <a:rPr lang="vi-VN" sz="2400" b="1" dirty="0" err="1">
                <a:latin typeface="Verdana" panose="020B0604030504040204" pitchFamily="34" charset="0"/>
              </a:rPr>
              <a:t>Bảo</a:t>
            </a:r>
            <a:r>
              <a:rPr lang="vi-VN" sz="2400" b="1" dirty="0">
                <a:latin typeface="Verdana" panose="020B0604030504040204" pitchFamily="34" charset="0"/>
              </a:rPr>
              <a:t> Minh</a:t>
            </a:r>
          </a:p>
          <a:p>
            <a:r>
              <a:rPr lang="vi-VN" sz="2400" b="1" dirty="0" err="1">
                <a:latin typeface="Verdana" panose="020B0604030504040204" pitchFamily="34" charset="0"/>
              </a:rPr>
              <a:t>Đỗ</a:t>
            </a:r>
            <a:r>
              <a:rPr lang="vi-VN" sz="2400" b="1" dirty="0">
                <a:latin typeface="Verdana" panose="020B0604030504040204" pitchFamily="34" charset="0"/>
              </a:rPr>
              <a:t> </a:t>
            </a:r>
            <a:r>
              <a:rPr lang="vi-VN" sz="2400" b="1" dirty="0" err="1">
                <a:latin typeface="Verdana" panose="020B0604030504040204" pitchFamily="34" charset="0"/>
              </a:rPr>
              <a:t>Quốc</a:t>
            </a:r>
            <a:r>
              <a:rPr lang="vi-VN" sz="2400" b="1" dirty="0">
                <a:latin typeface="Verdana" panose="020B0604030504040204" pitchFamily="34" charset="0"/>
              </a:rPr>
              <a:t> </a:t>
            </a:r>
            <a:r>
              <a:rPr lang="vi-VN" sz="2400" b="1" dirty="0" err="1">
                <a:latin typeface="Verdana" panose="020B0604030504040204" pitchFamily="34" charset="0"/>
              </a:rPr>
              <a:t>Dũng</a:t>
            </a:r>
            <a:endParaRPr lang="vi-VN" sz="2400" b="1" dirty="0">
              <a:latin typeface="Verdana" panose="020B0604030504040204" pitchFamily="34" charset="0"/>
            </a:endParaRPr>
          </a:p>
        </p:txBody>
      </p:sp>
      <p:sp>
        <p:nvSpPr>
          <p:cNvPr id="12" name="TextBox 11"/>
          <p:cNvSpPr txBox="1"/>
          <p:nvPr/>
        </p:nvSpPr>
        <p:spPr>
          <a:xfrm>
            <a:off x="3701143" y="3872593"/>
            <a:ext cx="1963999" cy="415498"/>
          </a:xfrm>
          <a:prstGeom prst="rect">
            <a:avLst/>
          </a:prstGeom>
          <a:noFill/>
        </p:spPr>
        <p:txBody>
          <a:bodyPr wrap="none" rtlCol="0">
            <a:spAutoFit/>
          </a:bodyPr>
          <a:lstStyle/>
          <a:p>
            <a:r>
              <a:rPr lang="vi-VN" sz="2100" b="1">
                <a:latin typeface="Verdana" panose="020B0604030504040204" pitchFamily="34" charset="0"/>
              </a:rPr>
              <a:t>Thành viên:</a:t>
            </a:r>
          </a:p>
        </p:txBody>
      </p:sp>
    </p:spTree>
    <p:extLst>
      <p:ext uri="{BB962C8B-B14F-4D97-AF65-F5344CB8AC3E}">
        <p14:creationId xmlns:p14="http://schemas.microsoft.com/office/powerpoint/2010/main" val="783271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vi-VN"/>
              <a:t>Những Nguyên Lý Cơ Bản Của Chủ Nghĩa Mác-Lênin</a:t>
            </a:r>
          </a:p>
        </p:txBody>
      </p:sp>
      <p:sp>
        <p:nvSpPr>
          <p:cNvPr id="5" name="Slide Number Placeholder 4"/>
          <p:cNvSpPr>
            <a:spLocks noGrp="1"/>
          </p:cNvSpPr>
          <p:nvPr>
            <p:ph type="sldNum" sz="quarter" idx="12"/>
          </p:nvPr>
        </p:nvSpPr>
        <p:spPr/>
        <p:txBody>
          <a:bodyPr/>
          <a:lstStyle/>
          <a:p>
            <a:fld id="{0CE11FE6-EB24-48AE-882D-F6699CF7233F}" type="slidenum">
              <a:rPr lang="vi-VN" smtClean="0"/>
              <a:t>2</a:t>
            </a:fld>
            <a:endParaRPr lang="vi-VN"/>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1871924" cy="1178883"/>
          </a:xfrm>
          <a:prstGeom prst="rect">
            <a:avLst/>
          </a:prstGeom>
        </p:spPr>
      </p:pic>
      <p:sp>
        <p:nvSpPr>
          <p:cNvPr id="8" name="Rectangle 7"/>
          <p:cNvSpPr/>
          <p:nvPr/>
        </p:nvSpPr>
        <p:spPr>
          <a:xfrm>
            <a:off x="189187" y="2312109"/>
            <a:ext cx="8954813" cy="692497"/>
          </a:xfrm>
          <a:prstGeom prst="rect">
            <a:avLst/>
          </a:prstGeom>
          <a:noFill/>
        </p:spPr>
        <p:txBody>
          <a:bodyPr wrap="square" lIns="68580" tIns="34290" rIns="68580" bIns="34290">
            <a:spAutoFit/>
          </a:bodyPr>
          <a:lstStyle/>
          <a:p>
            <a:pPr algn="ctr"/>
            <a:r>
              <a:rPr lang="en-US" sz="405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NỀN VĂN HÓA XÃ HỘI CHỦ NGHĨA</a:t>
            </a:r>
            <a:endParaRPr lang="vi-VN" sz="405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3025" y="3169654"/>
            <a:ext cx="5841546" cy="2454859"/>
          </a:xfrm>
          <a:prstGeom prst="rect">
            <a:avLst/>
          </a:prstGeom>
        </p:spPr>
      </p:pic>
    </p:spTree>
    <p:extLst>
      <p:ext uri="{BB962C8B-B14F-4D97-AF65-F5344CB8AC3E}">
        <p14:creationId xmlns:p14="http://schemas.microsoft.com/office/powerpoint/2010/main" val="302834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Effect transition="in" filter="fade">
                                      <p:cBhvr>
                                        <p:cTn id="13"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50" b="1" dirty="0">
                <a:solidFill>
                  <a:srgbClr val="FF0000"/>
                </a:solidFill>
                <a:latin typeface="Verdana" panose="020B0604030504040204" pitchFamily="34" charset="0"/>
                <a:cs typeface="Times New Roman" panose="02020603050405020304" pitchFamily="18" charset="0"/>
              </a:rPr>
              <a:t>Văn hóa là gì?</a:t>
            </a:r>
            <a:endParaRPr lang="vi-VN" sz="4050" b="1" dirty="0">
              <a:solidFill>
                <a:srgbClr val="FF0000"/>
              </a:solidFill>
              <a:latin typeface="Verdana" panose="020B0604030504040204" pitchFamily="34" charset="0"/>
              <a:cs typeface="Times New Roman" panose="02020603050405020304" pitchFamily="18" charset="0"/>
            </a:endParaRPr>
          </a:p>
        </p:txBody>
      </p:sp>
      <p:sp>
        <p:nvSpPr>
          <p:cNvPr id="3" name="Content Placeholder 2"/>
          <p:cNvSpPr>
            <a:spLocks noGrp="1"/>
          </p:cNvSpPr>
          <p:nvPr>
            <p:ph idx="1"/>
          </p:nvPr>
        </p:nvSpPr>
        <p:spPr>
          <a:xfrm>
            <a:off x="628650" y="1971592"/>
            <a:ext cx="7886700" cy="3263504"/>
          </a:xfrm>
        </p:spPr>
        <p:txBody>
          <a:bodyPr>
            <a:normAutofit/>
          </a:bodyPr>
          <a:lstStyle/>
          <a:p>
            <a:pPr algn="just"/>
            <a:r>
              <a:rPr lang="vi-VN" u="sng" dirty="0">
                <a:solidFill>
                  <a:srgbClr val="FF0000"/>
                </a:solidFill>
                <a:latin typeface="Verdana" panose="020B0604030504040204" pitchFamily="34" charset="0"/>
                <a:cs typeface="Times New Roman" panose="02020603050405020304" pitchFamily="18" charset="0"/>
              </a:rPr>
              <a:t>Văn hóa </a:t>
            </a:r>
            <a:r>
              <a:rPr lang="vi-VN" dirty="0">
                <a:latin typeface="Verdana" panose="020B0604030504040204" pitchFamily="34" charset="0"/>
                <a:cs typeface="Times New Roman" panose="02020603050405020304" pitchFamily="18" charset="0"/>
              </a:rPr>
              <a:t>là toàn bộ những giá trị vật chất và tinh thần do con người sáng tạo ra bằng lao động và hoạt động thực tiễn trong quá trình lịch sử của mình, biểu hiện trình độ phát triển xã hội trong từng thời kỳ lịch sử nhất định.</a:t>
            </a:r>
          </a:p>
        </p:txBody>
      </p:sp>
      <p:sp>
        <p:nvSpPr>
          <p:cNvPr id="4" name="Footer Placeholder 3"/>
          <p:cNvSpPr>
            <a:spLocks noGrp="1"/>
          </p:cNvSpPr>
          <p:nvPr>
            <p:ph type="ftr" sz="quarter" idx="11"/>
          </p:nvPr>
        </p:nvSpPr>
        <p:spPr/>
        <p:txBody>
          <a:bodyPr/>
          <a:lstStyle/>
          <a:p>
            <a:r>
              <a:rPr lang="vi-VN"/>
              <a:t>Những Nguyên Lý Cơ Bản Của Chủ Nghĩa Mác-Lênin</a:t>
            </a:r>
          </a:p>
        </p:txBody>
      </p:sp>
      <p:sp>
        <p:nvSpPr>
          <p:cNvPr id="5" name="Slide Number Placeholder 4"/>
          <p:cNvSpPr>
            <a:spLocks noGrp="1"/>
          </p:cNvSpPr>
          <p:nvPr>
            <p:ph type="sldNum" sz="quarter" idx="12"/>
          </p:nvPr>
        </p:nvSpPr>
        <p:spPr/>
        <p:txBody>
          <a:bodyPr/>
          <a:lstStyle/>
          <a:p>
            <a:fld id="{0CE11FE6-EB24-48AE-882D-F6699CF7233F}" type="slidenum">
              <a:rPr lang="vi-VN" smtClean="0"/>
              <a:t>3</a:t>
            </a:fld>
            <a:endParaRPr lang="vi-VN"/>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0310" y="3603344"/>
            <a:ext cx="2485040" cy="2021169"/>
          </a:xfrm>
          <a:prstGeom prst="rect">
            <a:avLst/>
          </a:prstGeom>
        </p:spPr>
      </p:pic>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3396" y="3603344"/>
            <a:ext cx="2471245" cy="2021169"/>
          </a:xfrm>
          <a:prstGeom prst="rect">
            <a:avLst/>
          </a:prstGeom>
        </p:spPr>
      </p:pic>
      <p:pic>
        <p:nvPicPr>
          <p:cNvPr id="8" name="Picture 7"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009" y="3603344"/>
            <a:ext cx="2229041" cy="2021169"/>
          </a:xfrm>
          <a:prstGeom prst="rect">
            <a:avLst/>
          </a:prstGeom>
        </p:spPr>
      </p:pic>
    </p:spTree>
    <p:extLst>
      <p:ext uri="{BB962C8B-B14F-4D97-AF65-F5344CB8AC3E}">
        <p14:creationId xmlns:p14="http://schemas.microsoft.com/office/powerpoint/2010/main" val="1500586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style.rotation</p:attrName>
                                        </p:attrNameLst>
                                      </p:cBhvr>
                                      <p:tavLst>
                                        <p:tav tm="0">
                                          <p:val>
                                            <p:fltVal val="90"/>
                                          </p:val>
                                        </p:tav>
                                        <p:tav tm="100000">
                                          <p:val>
                                            <p:fltVal val="0"/>
                                          </p:val>
                                        </p:tav>
                                      </p:tavLst>
                                    </p:anim>
                                    <p:animEffect transition="in" filter="fade">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90"/>
                                          </p:val>
                                        </p:tav>
                                        <p:tav tm="100000">
                                          <p:val>
                                            <p:fltVal val="0"/>
                                          </p:val>
                                        </p:tav>
                                      </p:tavLst>
                                    </p:anim>
                                    <p:animEffect transition="in" filter="fade">
                                      <p:cBhvr>
                                        <p:cTn id="3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vi-VN"/>
              <a:t>Những Nguyên Lý Cơ Bản Của Chủ Nghĩa Mác-Lênin</a:t>
            </a:r>
          </a:p>
        </p:txBody>
      </p:sp>
      <p:sp>
        <p:nvSpPr>
          <p:cNvPr id="5" name="Slide Number Placeholder 4"/>
          <p:cNvSpPr>
            <a:spLocks noGrp="1"/>
          </p:cNvSpPr>
          <p:nvPr>
            <p:ph type="sldNum" sz="quarter" idx="12"/>
          </p:nvPr>
        </p:nvSpPr>
        <p:spPr/>
        <p:txBody>
          <a:bodyPr/>
          <a:lstStyle/>
          <a:p>
            <a:fld id="{0CE11FE6-EB24-48AE-882D-F6699CF7233F}" type="slidenum">
              <a:rPr lang="vi-VN" smtClean="0"/>
              <a:t>4</a:t>
            </a:fld>
            <a:endParaRPr lang="vi-VN"/>
          </a:p>
        </p:txBody>
      </p:sp>
      <p:sp>
        <p:nvSpPr>
          <p:cNvPr id="6" name="Quad Arrow 5"/>
          <p:cNvSpPr/>
          <p:nvPr/>
        </p:nvSpPr>
        <p:spPr>
          <a:xfrm>
            <a:off x="2354976" y="2373569"/>
            <a:ext cx="4162097" cy="1950983"/>
          </a:xfrm>
          <a:prstGeom prst="quadArrow">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solidFill>
                  <a:srgbClr val="FFFF00"/>
                </a:solidFill>
                <a:latin typeface="Verdana" panose="020B0604030504040204" pitchFamily="34" charset="0"/>
                <a:cs typeface="Times New Roman" panose="02020603050405020304" pitchFamily="18" charset="0"/>
              </a:rPr>
              <a:t>VĂN HÓA</a:t>
            </a:r>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239" y="2763799"/>
            <a:ext cx="1960626" cy="1170524"/>
          </a:xfrm>
          <a:prstGeom prst="rect">
            <a:avLst/>
          </a:prstGeom>
        </p:spPr>
      </p:pic>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0183" y="2661862"/>
            <a:ext cx="2196019" cy="1374397"/>
          </a:xfrm>
          <a:prstGeom prst="rect">
            <a:avLst/>
          </a:prstGeom>
        </p:spPr>
      </p:pic>
      <p:pic>
        <p:nvPicPr>
          <p:cNvPr id="9" name="Picture 8"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4408" y="940019"/>
            <a:ext cx="2234762" cy="1342842"/>
          </a:xfrm>
          <a:prstGeom prst="rect">
            <a:avLst/>
          </a:prstGeom>
        </p:spPr>
      </p:pic>
      <p:pic>
        <p:nvPicPr>
          <p:cNvPr id="11" name="Picture 10"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4408" y="4434432"/>
            <a:ext cx="2232791" cy="1327003"/>
          </a:xfrm>
          <a:prstGeom prst="rect">
            <a:avLst/>
          </a:prstGeom>
        </p:spPr>
      </p:pic>
    </p:spTree>
    <p:extLst>
      <p:ext uri="{BB962C8B-B14F-4D97-AF65-F5344CB8AC3E}">
        <p14:creationId xmlns:p14="http://schemas.microsoft.com/office/powerpoint/2010/main" val="2314862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style.rotation</p:attrName>
                                        </p:attrNameLst>
                                      </p:cBhvr>
                                      <p:tavLst>
                                        <p:tav tm="0">
                                          <p:val>
                                            <p:fltVal val="90"/>
                                          </p:val>
                                        </p:tav>
                                        <p:tav tm="100000">
                                          <p:val>
                                            <p:fltVal val="0"/>
                                          </p:val>
                                        </p:tav>
                                      </p:tavLst>
                                    </p:anim>
                                    <p:animEffect transition="in" filter="fade">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ppt_w</p:attrName>
                                        </p:attrNameLst>
                                      </p:cBhvr>
                                      <p:tavLst>
                                        <p:tav tm="0">
                                          <p:val>
                                            <p:fltVal val="0"/>
                                          </p:val>
                                        </p:tav>
                                        <p:tav tm="100000">
                                          <p:val>
                                            <p:strVal val="#ppt_w"/>
                                          </p:val>
                                        </p:tav>
                                      </p:tavLst>
                                    </p:anim>
                                    <p:anim calcmode="lin" valueType="num">
                                      <p:cBhvr>
                                        <p:cTn id="33" dur="1000" fill="hold"/>
                                        <p:tgtEl>
                                          <p:spTgt spid="7"/>
                                        </p:tgtEl>
                                        <p:attrNameLst>
                                          <p:attrName>ppt_h</p:attrName>
                                        </p:attrNameLst>
                                      </p:cBhvr>
                                      <p:tavLst>
                                        <p:tav tm="0">
                                          <p:val>
                                            <p:fltVal val="0"/>
                                          </p:val>
                                        </p:tav>
                                        <p:tav tm="100000">
                                          <p:val>
                                            <p:strVal val="#ppt_h"/>
                                          </p:val>
                                        </p:tav>
                                      </p:tavLst>
                                    </p:anim>
                                    <p:anim calcmode="lin" valueType="num">
                                      <p:cBhvr>
                                        <p:cTn id="34" dur="1000" fill="hold"/>
                                        <p:tgtEl>
                                          <p:spTgt spid="7"/>
                                        </p:tgtEl>
                                        <p:attrNameLst>
                                          <p:attrName>style.rotation</p:attrName>
                                        </p:attrNameLst>
                                      </p:cBhvr>
                                      <p:tavLst>
                                        <p:tav tm="0">
                                          <p:val>
                                            <p:fltVal val="90"/>
                                          </p:val>
                                        </p:tav>
                                        <p:tav tm="100000">
                                          <p:val>
                                            <p:fltVal val="0"/>
                                          </p:val>
                                        </p:tav>
                                      </p:tavLst>
                                    </p:anim>
                                    <p:animEffect transition="in" filter="fade">
                                      <p:cBhvr>
                                        <p:cTn id="3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059" y="616476"/>
            <a:ext cx="6589200" cy="1280890"/>
          </a:xfrm>
        </p:spPr>
        <p:txBody>
          <a:bodyPr>
            <a:normAutofit fontScale="90000"/>
          </a:bodyPr>
          <a:lstStyle/>
          <a:p>
            <a:r>
              <a:rPr lang="en-US" sz="4050" b="1" dirty="0">
                <a:solidFill>
                  <a:srgbClr val="FF0000"/>
                </a:solidFill>
                <a:latin typeface="Verdana" panose="020B0604030504040204" pitchFamily="34" charset="0"/>
                <a:cs typeface="Times New Roman" panose="02020603050405020304" pitchFamily="18" charset="0"/>
              </a:rPr>
              <a:t>Khái niệm nền văn hóa</a:t>
            </a:r>
            <a:endParaRPr lang="vi-VN" sz="4050" b="1" dirty="0">
              <a:solidFill>
                <a:srgbClr val="FF0000"/>
              </a:solidFill>
              <a:latin typeface="Verdana" panose="020B0604030504040204" pitchFamily="34" charset="0"/>
              <a:cs typeface="Times New Roman" panose="02020603050405020304" pitchFamily="18" charset="0"/>
            </a:endParaRPr>
          </a:p>
        </p:txBody>
      </p:sp>
      <p:sp>
        <p:nvSpPr>
          <p:cNvPr id="6" name="Content Placeholder 5"/>
          <p:cNvSpPr>
            <a:spLocks noGrp="1"/>
          </p:cNvSpPr>
          <p:nvPr>
            <p:ph sz="half" idx="1"/>
          </p:nvPr>
        </p:nvSpPr>
        <p:spPr/>
        <p:txBody>
          <a:bodyPr>
            <a:normAutofit/>
          </a:bodyPr>
          <a:lstStyle/>
          <a:p>
            <a:pPr algn="just"/>
            <a:r>
              <a:rPr lang="en-US" dirty="0">
                <a:latin typeface="Verdana" panose="020B0604030504040204" pitchFamily="34" charset="0"/>
                <a:cs typeface="Times New Roman" panose="02020603050405020304" pitchFamily="18" charset="0"/>
              </a:rPr>
              <a:t>Là năng lực sáng tạo của con người được thể hiện và kết tinh trong sản phẩm vật chất.</a:t>
            </a:r>
          </a:p>
          <a:p>
            <a:pPr algn="just"/>
            <a:r>
              <a:rPr lang="en-US" u="sng" dirty="0">
                <a:solidFill>
                  <a:srgbClr val="FF0000"/>
                </a:solidFill>
                <a:latin typeface="Verdana" panose="020B0604030504040204" pitchFamily="34" charset="0"/>
                <a:cs typeface="Times New Roman" panose="02020603050405020304" pitchFamily="18" charset="0"/>
              </a:rPr>
              <a:t>Văn hóa tinh thần</a:t>
            </a:r>
            <a:r>
              <a:rPr lang="en-US" dirty="0">
                <a:latin typeface="Verdana" panose="020B0604030504040204" pitchFamily="34" charset="0"/>
                <a:cs typeface="Times New Roman" panose="02020603050405020304" pitchFamily="18" charset="0"/>
              </a:rPr>
              <a:t>: Tổng thể các tư tưởng, lý luận, giá trị được sáng tạo ra trong đời sống tinh thần, hoạt động tinh thần của con người.</a:t>
            </a:r>
          </a:p>
        </p:txBody>
      </p:sp>
      <p:pic>
        <p:nvPicPr>
          <p:cNvPr id="10" name="Content Placeholder 9" descr="Screen Clippin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387759" y="2453263"/>
            <a:ext cx="3096057" cy="3134162"/>
          </a:xfrm>
        </p:spPr>
      </p:pic>
      <p:sp>
        <p:nvSpPr>
          <p:cNvPr id="4" name="Footer Placeholder 3"/>
          <p:cNvSpPr>
            <a:spLocks noGrp="1"/>
          </p:cNvSpPr>
          <p:nvPr>
            <p:ph type="ftr" sz="quarter" idx="11"/>
          </p:nvPr>
        </p:nvSpPr>
        <p:spPr/>
        <p:txBody>
          <a:bodyPr/>
          <a:lstStyle/>
          <a:p>
            <a:r>
              <a:rPr lang="vi-VN"/>
              <a:t>Những Nguyên Lý Cơ Bản Của Chủ Nghĩa Mác-Lênin</a:t>
            </a:r>
          </a:p>
        </p:txBody>
      </p:sp>
      <p:sp>
        <p:nvSpPr>
          <p:cNvPr id="5" name="Slide Number Placeholder 4"/>
          <p:cNvSpPr>
            <a:spLocks noGrp="1"/>
          </p:cNvSpPr>
          <p:nvPr>
            <p:ph type="sldNum" sz="quarter" idx="12"/>
          </p:nvPr>
        </p:nvSpPr>
        <p:spPr/>
        <p:txBody>
          <a:bodyPr/>
          <a:lstStyle/>
          <a:p>
            <a:fld id="{0CE11FE6-EB24-48AE-882D-F6699CF7233F}" type="slidenum">
              <a:rPr lang="vi-VN" smtClean="0"/>
              <a:t>5</a:t>
            </a:fld>
            <a:endParaRPr lang="vi-VN"/>
          </a:p>
        </p:txBody>
      </p:sp>
    </p:spTree>
    <p:extLst>
      <p:ext uri="{BB962C8B-B14F-4D97-AF65-F5344CB8AC3E}">
        <p14:creationId xmlns:p14="http://schemas.microsoft.com/office/powerpoint/2010/main" val="375325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p:cTn id="17"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8"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9"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20" dur="1000"/>
                                        <p:tgtEl>
                                          <p:spTgt spid="6">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in)">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6</a:t>
            </a:fld>
            <a:endParaRPr lang="vi-VN"/>
          </a:p>
        </p:txBody>
      </p:sp>
      <p:sp>
        <p:nvSpPr>
          <p:cNvPr id="8" name="Right Arrow Callout 7"/>
          <p:cNvSpPr/>
          <p:nvPr/>
        </p:nvSpPr>
        <p:spPr>
          <a:xfrm>
            <a:off x="886810" y="1548976"/>
            <a:ext cx="2142140" cy="1028105"/>
          </a:xfrm>
          <a:prstGeom prst="rightArrow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Verdana" panose="020B0604030504040204" pitchFamily="34" charset="0"/>
                <a:cs typeface="Times New Roman" panose="02020603050405020304" pitchFamily="18" charset="0"/>
              </a:rPr>
              <a:t>VĂN HÓA</a:t>
            </a:r>
            <a:endParaRPr lang="vi-VN" sz="2400" b="1" dirty="0">
              <a:solidFill>
                <a:srgbClr val="FF0000"/>
              </a:solidFill>
              <a:latin typeface="Verdana" panose="020B0604030504040204" pitchFamily="34" charset="0"/>
              <a:cs typeface="Times New Roman" panose="02020603050405020304" pitchFamily="18" charset="0"/>
            </a:endParaRPr>
          </a:p>
        </p:txBody>
      </p:sp>
      <p:sp>
        <p:nvSpPr>
          <p:cNvPr id="9" name="Left Arrow Callout 8"/>
          <p:cNvSpPr/>
          <p:nvPr/>
        </p:nvSpPr>
        <p:spPr>
          <a:xfrm>
            <a:off x="6059624" y="1548976"/>
            <a:ext cx="1909845" cy="977504"/>
          </a:xfrm>
          <a:prstGeom prst="leftArrow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FF0000"/>
                </a:solidFill>
                <a:latin typeface="Verdana" panose="020B0604030504040204" pitchFamily="34" charset="0"/>
                <a:cs typeface="Times New Roman" panose="02020603050405020304" pitchFamily="18" charset="0"/>
              </a:rPr>
              <a:t>CON NGƯỜI</a:t>
            </a:r>
            <a:endParaRPr lang="vi-VN" sz="2100" b="1" dirty="0">
              <a:solidFill>
                <a:srgbClr val="FF0000"/>
              </a:solidFill>
              <a:latin typeface="Verdana" panose="020B0604030504040204" pitchFamily="34" charset="0"/>
              <a:cs typeface="Times New Roman" panose="02020603050405020304" pitchFamily="18" charset="0"/>
            </a:endParaRPr>
          </a:p>
        </p:txBody>
      </p:sp>
      <p:sp>
        <p:nvSpPr>
          <p:cNvPr id="11" name="Explosion 1 10"/>
          <p:cNvSpPr/>
          <p:nvPr/>
        </p:nvSpPr>
        <p:spPr>
          <a:xfrm>
            <a:off x="2220474" y="2782891"/>
            <a:ext cx="4647625" cy="1075997"/>
          </a:xfrm>
          <a:prstGeom prst="irregularSeal1">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u="sng" dirty="0">
                <a:solidFill>
                  <a:srgbClr val="FFFF00"/>
                </a:solidFill>
                <a:latin typeface="Verdana" panose="020B0604030504040204" pitchFamily="34" charset="0"/>
                <a:cs typeface="Times New Roman" panose="02020603050405020304" pitchFamily="18" charset="0"/>
              </a:rPr>
              <a:t>Văn hóa có tính giai cấp</a:t>
            </a:r>
            <a:endParaRPr lang="vi-VN" sz="1500" b="1" u="sng" dirty="0">
              <a:solidFill>
                <a:srgbClr val="FFFF00"/>
              </a:solidFill>
              <a:latin typeface="Verdana" panose="020B0604030504040204" pitchFamily="34" charset="0"/>
              <a:cs typeface="Times New Roman" panose="02020603050405020304" pitchFamily="18" charset="0"/>
            </a:endParaRPr>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4755" y="4064698"/>
            <a:ext cx="7082659" cy="2037178"/>
          </a:xfrm>
          <a:prstGeom prst="rect">
            <a:avLst/>
          </a:prstGeom>
        </p:spPr>
      </p:pic>
      <p:sp>
        <p:nvSpPr>
          <p:cNvPr id="13" name="Left-Right-Up Arrow 12"/>
          <p:cNvSpPr/>
          <p:nvPr/>
        </p:nvSpPr>
        <p:spPr>
          <a:xfrm rot="10800000">
            <a:off x="3233919" y="1828862"/>
            <a:ext cx="2620736" cy="954029"/>
          </a:xfrm>
          <a:prstGeom prst="leftRightUp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Tree>
    <p:extLst>
      <p:ext uri="{BB962C8B-B14F-4D97-AF65-F5344CB8AC3E}">
        <p14:creationId xmlns:p14="http://schemas.microsoft.com/office/powerpoint/2010/main" val="358506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heel(1)">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randombar(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405" y="473259"/>
            <a:ext cx="6267182" cy="994172"/>
          </a:xfrm>
        </p:spPr>
        <p:txBody>
          <a:bodyPr>
            <a:normAutofit fontScale="90000"/>
          </a:bodyPr>
          <a:lstStyle/>
          <a:p>
            <a:r>
              <a:rPr lang="en-US" sz="4050" b="1" dirty="0">
                <a:solidFill>
                  <a:srgbClr val="FF0000"/>
                </a:solidFill>
                <a:latin typeface="Verdana" panose="020B0604030504040204" pitchFamily="34" charset="0"/>
                <a:cs typeface="Times New Roman" panose="02020603050405020304" pitchFamily="18" charset="0"/>
              </a:rPr>
              <a:t>Khái niệm nền văn hóa XHCN</a:t>
            </a:r>
            <a:endParaRPr lang="vi-VN" sz="4050" b="1" dirty="0">
              <a:solidFill>
                <a:srgbClr val="FF0000"/>
              </a:solidFill>
              <a:latin typeface="Verdana" panose="020B0604030504040204" pitchFamily="34" charset="0"/>
              <a:cs typeface="Times New Roman" panose="02020603050405020304" pitchFamily="18" charset="0"/>
            </a:endParaRPr>
          </a:p>
        </p:txBody>
      </p:sp>
      <p:pic>
        <p:nvPicPr>
          <p:cNvPr id="7" name="Content Placeholder 6" descr="Screen Clipping"/>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04996" y="2125266"/>
            <a:ext cx="3877133" cy="3225157"/>
          </a:xfrm>
        </p:spPr>
      </p:pic>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7</a:t>
            </a:fld>
            <a:endParaRPr lang="vi-VN"/>
          </a:p>
        </p:txBody>
      </p:sp>
      <p:sp>
        <p:nvSpPr>
          <p:cNvPr id="8" name="TextBox 7"/>
          <p:cNvSpPr txBox="1"/>
          <p:nvPr/>
        </p:nvSpPr>
        <p:spPr>
          <a:xfrm>
            <a:off x="385205" y="1967281"/>
            <a:ext cx="3886986" cy="4293483"/>
          </a:xfrm>
          <a:prstGeom prst="rect">
            <a:avLst/>
          </a:prstGeom>
          <a:noFill/>
        </p:spPr>
        <p:txBody>
          <a:bodyPr wrap="square" rtlCol="0">
            <a:spAutoFit/>
          </a:bodyPr>
          <a:lstStyle/>
          <a:p>
            <a:pPr marL="214313" indent="-214313" algn="just">
              <a:buFont typeface="Arial" panose="020B0604020202020204" pitchFamily="34" charset="0"/>
              <a:buChar char="•"/>
            </a:pPr>
            <a:r>
              <a:rPr lang="vi-VN" sz="2100" dirty="0">
                <a:latin typeface="Verdana" panose="020B0604030504040204" pitchFamily="34" charset="0"/>
              </a:rPr>
              <a:t>Là </a:t>
            </a:r>
            <a:r>
              <a:rPr lang="vi-VN" sz="2100" i="1" u="sng" dirty="0">
                <a:latin typeface="Verdana" panose="020B0604030504040204" pitchFamily="34" charset="0"/>
              </a:rPr>
              <a:t>nền văn hóa</a:t>
            </a:r>
            <a:r>
              <a:rPr lang="vi-VN" sz="2100" dirty="0">
                <a:latin typeface="Verdana" panose="020B0604030504040204" pitchFamily="34" charset="0"/>
              </a:rPr>
              <a:t> được xây dựng và phát triển trên </a:t>
            </a:r>
            <a:r>
              <a:rPr lang="vi-VN" sz="2100" i="1" u="sng" dirty="0">
                <a:latin typeface="Verdana" panose="020B0604030504040204" pitchFamily="34" charset="0"/>
              </a:rPr>
              <a:t>nền</a:t>
            </a:r>
            <a:r>
              <a:rPr lang="vi-VN" sz="2100" dirty="0">
                <a:latin typeface="Verdana" panose="020B0604030504040204" pitchFamily="34" charset="0"/>
              </a:rPr>
              <a:t> tảng hệ tư tưởng của GCCN, do Đảng cộng sản lãnh đạo nhằm thỏa mãn nhu cầu không ngừng tăng lên về đời sống </a:t>
            </a:r>
            <a:r>
              <a:rPr lang="vi-VN" sz="2100" i="1" u="sng" dirty="0">
                <a:latin typeface="Verdana" panose="020B0604030504040204" pitchFamily="34" charset="0"/>
              </a:rPr>
              <a:t>văn hóa</a:t>
            </a:r>
            <a:r>
              <a:rPr lang="vi-VN" sz="2100" dirty="0">
                <a:latin typeface="Verdana" panose="020B0604030504040204" pitchFamily="34" charset="0"/>
              </a:rPr>
              <a:t> tinh thần của nhân dân, đưa nhân dân lao động thực sự trở thành chủ thể sáng tạo và hưởng thụ </a:t>
            </a:r>
            <a:r>
              <a:rPr lang="vi-VN" sz="2100" i="1" u="sng" dirty="0">
                <a:latin typeface="Verdana" panose="020B0604030504040204" pitchFamily="34" charset="0"/>
              </a:rPr>
              <a:t>văn hóa.</a:t>
            </a:r>
          </a:p>
        </p:txBody>
      </p:sp>
    </p:spTree>
    <p:extLst>
      <p:ext uri="{BB962C8B-B14F-4D97-AF65-F5344CB8AC3E}">
        <p14:creationId xmlns:p14="http://schemas.microsoft.com/office/powerpoint/2010/main" val="205665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8">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50" y="488966"/>
            <a:ext cx="6172200" cy="994172"/>
          </a:xfrm>
        </p:spPr>
        <p:txBody>
          <a:bodyPr>
            <a:normAutofit fontScale="90000"/>
          </a:bodyPr>
          <a:lstStyle/>
          <a:p>
            <a:r>
              <a:rPr lang="vi-VN" sz="4050" b="1" dirty="0">
                <a:solidFill>
                  <a:srgbClr val="FF0000"/>
                </a:solidFill>
                <a:latin typeface="Verdana" panose="020B0604030504040204" pitchFamily="34" charset="0"/>
              </a:rPr>
              <a:t>Đặc trưng của nền văn hóa XHCN</a:t>
            </a:r>
          </a:p>
        </p:txBody>
      </p:sp>
      <p:sp>
        <p:nvSpPr>
          <p:cNvPr id="3" name="Content Placeholder 2"/>
          <p:cNvSpPr>
            <a:spLocks noGrp="1"/>
          </p:cNvSpPr>
          <p:nvPr>
            <p:ph sz="half" idx="1"/>
          </p:nvPr>
        </p:nvSpPr>
        <p:spPr>
          <a:xfrm>
            <a:off x="628650" y="1962586"/>
            <a:ext cx="3886200" cy="3263504"/>
          </a:xfrm>
        </p:spPr>
        <p:txBody>
          <a:bodyPr>
            <a:normAutofit/>
          </a:bodyPr>
          <a:lstStyle/>
          <a:p>
            <a:pPr algn="just"/>
            <a:r>
              <a:rPr lang="vi-VN" dirty="0">
                <a:latin typeface="Verdana" panose="020B0604030504040204" pitchFamily="34" charset="0"/>
              </a:rPr>
              <a:t>Chủ nghĩa Mác-Lênin giữ vai trò chủ đạo và là nền tảng tư tưởng, quyết định phương hướng phát triển nội dung của nền văn hóa xã hội chủ nghĩa.</a:t>
            </a:r>
          </a:p>
          <a:p>
            <a:endParaRPr lang="vi-VN" dirty="0">
              <a:latin typeface="Verdana" panose="020B0604030504040204" pitchFamily="34" charset="0"/>
            </a:endParaRPr>
          </a:p>
        </p:txBody>
      </p:sp>
      <p:sp>
        <p:nvSpPr>
          <p:cNvPr id="4" name="Content Placeholder 3"/>
          <p:cNvSpPr>
            <a:spLocks noGrp="1"/>
          </p:cNvSpPr>
          <p:nvPr>
            <p:ph sz="half" idx="2"/>
          </p:nvPr>
        </p:nvSpPr>
        <p:spPr>
          <a:xfrm>
            <a:off x="4629150" y="1870807"/>
            <a:ext cx="3886200" cy="3263504"/>
          </a:xfrm>
        </p:spPr>
        <p:txBody>
          <a:bodyPr>
            <a:normAutofit/>
          </a:bodyPr>
          <a:lstStyle/>
          <a:p>
            <a:pPr algn="just"/>
            <a:r>
              <a:rPr lang="vi-VN" dirty="0">
                <a:latin typeface="Verdana" panose="020B0604030504040204" pitchFamily="34" charset="0"/>
              </a:rPr>
              <a:t>Là nền văn hóa có tính nhân dân rộng rãi và tính dân tộc sâu sắc thể hiện mục đích và động lực nội tại của quá trình xây dựng xã hội mới và nền văn hóa mới xã hội chủ nghĩa</a:t>
            </a:r>
          </a:p>
        </p:txBody>
      </p:sp>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8</a:t>
            </a:fld>
            <a:endParaRPr lang="vi-VN"/>
          </a:p>
        </p:txBody>
      </p:sp>
      <p:pic>
        <p:nvPicPr>
          <p:cNvPr id="8" name="Picture 7"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3766441"/>
            <a:ext cx="4000500" cy="1868033"/>
          </a:xfrm>
          <a:prstGeom prst="rect">
            <a:avLst/>
          </a:prstGeom>
        </p:spPr>
      </p:pic>
      <p:pic>
        <p:nvPicPr>
          <p:cNvPr id="9" name="Picture 8"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410" y="4037542"/>
            <a:ext cx="1917481" cy="1596932"/>
          </a:xfrm>
          <a:prstGeom prst="rect">
            <a:avLst/>
          </a:prstGeom>
        </p:spPr>
      </p:pic>
    </p:spTree>
    <p:extLst>
      <p:ext uri="{BB962C8B-B14F-4D97-AF65-F5344CB8AC3E}">
        <p14:creationId xmlns:p14="http://schemas.microsoft.com/office/powerpoint/2010/main" val="193397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p:cTn id="2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2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28" dur="1000"/>
                                        <p:tgtEl>
                                          <p:spTgt spid="4">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fltVal val="0"/>
                                          </p:val>
                                        </p:tav>
                                        <p:tav tm="100000">
                                          <p:val>
                                            <p:strVal val="#ppt_w"/>
                                          </p:val>
                                        </p:tav>
                                      </p:tavLst>
                                    </p:anim>
                                    <p:anim calcmode="lin" valueType="num">
                                      <p:cBhvr>
                                        <p:cTn id="34" dur="1000" fill="hold"/>
                                        <p:tgtEl>
                                          <p:spTgt spid="9"/>
                                        </p:tgtEl>
                                        <p:attrNameLst>
                                          <p:attrName>ppt_h</p:attrName>
                                        </p:attrNameLst>
                                      </p:cBhvr>
                                      <p:tavLst>
                                        <p:tav tm="0">
                                          <p:val>
                                            <p:fltVal val="0"/>
                                          </p:val>
                                        </p:tav>
                                        <p:tav tm="100000">
                                          <p:val>
                                            <p:strVal val="#ppt_h"/>
                                          </p:val>
                                        </p:tav>
                                      </p:tavLst>
                                    </p:anim>
                                    <p:anim calcmode="lin" valueType="num">
                                      <p:cBhvr>
                                        <p:cTn id="35" dur="1000" fill="hold"/>
                                        <p:tgtEl>
                                          <p:spTgt spid="9"/>
                                        </p:tgtEl>
                                        <p:attrNameLst>
                                          <p:attrName>style.rotation</p:attrName>
                                        </p:attrNameLst>
                                      </p:cBhvr>
                                      <p:tavLst>
                                        <p:tav tm="0">
                                          <p:val>
                                            <p:fltVal val="90"/>
                                          </p:val>
                                        </p:tav>
                                        <p:tav tm="100000">
                                          <p:val>
                                            <p:fltVal val="0"/>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059" y="329900"/>
            <a:ext cx="6589200" cy="1280890"/>
          </a:xfrm>
        </p:spPr>
        <p:txBody>
          <a:bodyPr>
            <a:normAutofit fontScale="90000"/>
          </a:bodyPr>
          <a:lstStyle/>
          <a:p>
            <a:r>
              <a:rPr lang="vi-VN" sz="4050" b="1" dirty="0">
                <a:solidFill>
                  <a:srgbClr val="FF0000"/>
                </a:solidFill>
                <a:latin typeface="Verdana" panose="020B0604030504040204" pitchFamily="34" charset="0"/>
              </a:rPr>
              <a:t>Đặc trưng của nền văn hóa XHCN</a:t>
            </a:r>
          </a:p>
        </p:txBody>
      </p:sp>
      <p:sp>
        <p:nvSpPr>
          <p:cNvPr id="3" name="Content Placeholder 2"/>
          <p:cNvSpPr>
            <a:spLocks noGrp="1"/>
          </p:cNvSpPr>
          <p:nvPr>
            <p:ph sz="half" idx="1"/>
          </p:nvPr>
        </p:nvSpPr>
        <p:spPr>
          <a:xfrm>
            <a:off x="280307" y="2188879"/>
            <a:ext cx="3886200" cy="3263504"/>
          </a:xfrm>
        </p:spPr>
        <p:txBody>
          <a:bodyPr>
            <a:normAutofit/>
          </a:bodyPr>
          <a:lstStyle/>
          <a:p>
            <a:pPr algn="just"/>
            <a:r>
              <a:rPr lang="vi-VN" dirty="0">
                <a:latin typeface="Verdana" panose="020B0604030504040204" pitchFamily="34" charset="0"/>
                <a:cs typeface="Times New Roman" panose="02020603050405020304" pitchFamily="18" charset="0"/>
              </a:rPr>
              <a:t>Là nền văn hóa được hình thành, phát triển một cách tự giác,dưới sự lãnh đạo của giai cấp công nhân thông qua chính Đảng Cộng sản, có sự quản lý của nhà nước xã hội chủ nghĩa</a:t>
            </a:r>
          </a:p>
        </p:txBody>
      </p:sp>
      <p:pic>
        <p:nvPicPr>
          <p:cNvPr id="7" name="Content Placeholder 6" descr="Screen Clippin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514850" y="2259806"/>
            <a:ext cx="4093123" cy="3230166"/>
          </a:xfrm>
        </p:spPr>
      </p:pic>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9</a:t>
            </a:fld>
            <a:endParaRPr lang="vi-VN"/>
          </a:p>
        </p:txBody>
      </p:sp>
    </p:spTree>
    <p:extLst>
      <p:ext uri="{BB962C8B-B14F-4D97-AF65-F5344CB8AC3E}">
        <p14:creationId xmlns:p14="http://schemas.microsoft.com/office/powerpoint/2010/main" val="3371041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1)">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61" y="473259"/>
            <a:ext cx="6287303" cy="994172"/>
          </a:xfrm>
        </p:spPr>
        <p:txBody>
          <a:bodyPr>
            <a:noAutofit/>
          </a:bodyPr>
          <a:lstStyle/>
          <a:p>
            <a:r>
              <a:rPr lang="vi-VN" sz="3200" b="1" dirty="0">
                <a:solidFill>
                  <a:srgbClr val="FF0000"/>
                </a:solidFill>
                <a:latin typeface="Verdana" panose="020B0604030504040204" pitchFamily="34" charset="0"/>
              </a:rPr>
              <a:t>Tính tất yếu của việc xây dựng nền VH XHCN</a:t>
            </a:r>
          </a:p>
        </p:txBody>
      </p:sp>
      <p:sp>
        <p:nvSpPr>
          <p:cNvPr id="3" name="Content Placeholder 2"/>
          <p:cNvSpPr>
            <a:spLocks noGrp="1"/>
          </p:cNvSpPr>
          <p:nvPr>
            <p:ph sz="half" idx="1"/>
          </p:nvPr>
        </p:nvSpPr>
        <p:spPr>
          <a:xfrm>
            <a:off x="544895" y="1952626"/>
            <a:ext cx="3886200" cy="3263504"/>
          </a:xfrm>
        </p:spPr>
        <p:txBody>
          <a:bodyPr>
            <a:normAutofit/>
          </a:bodyPr>
          <a:lstStyle/>
          <a:p>
            <a:pPr algn="just"/>
            <a:r>
              <a:rPr lang="vi-VN" sz="1800" dirty="0">
                <a:latin typeface="Verdana" panose="020B0604030504040204" pitchFamily="34" charset="0"/>
              </a:rPr>
              <a:t>Nhằm giải phóng nhân dân thoát khỏi ảnh hưởng tư tưởng, ý thức lạc hậu của xã hội cũ, đưa quần chúng nhân dân trở thành chủ thể sản xuất và tiêu dùng, sáng tạo và hưởng thụ văn hóa tinh thần.</a:t>
            </a:r>
          </a:p>
        </p:txBody>
      </p:sp>
      <p:sp>
        <p:nvSpPr>
          <p:cNvPr id="4" name="Content Placeholder 3"/>
          <p:cNvSpPr>
            <a:spLocks noGrp="1"/>
          </p:cNvSpPr>
          <p:nvPr>
            <p:ph sz="half" idx="2"/>
          </p:nvPr>
        </p:nvSpPr>
        <p:spPr>
          <a:xfrm>
            <a:off x="4587273" y="1952626"/>
            <a:ext cx="3886200" cy="3263504"/>
          </a:xfrm>
        </p:spPr>
        <p:txBody>
          <a:bodyPr>
            <a:normAutofit/>
          </a:bodyPr>
          <a:lstStyle/>
          <a:p>
            <a:pPr algn="just"/>
            <a:r>
              <a:rPr lang="vi-VN" sz="1800" dirty="0">
                <a:latin typeface="Verdana" panose="020B0604030504040204" pitchFamily="34" charset="0"/>
              </a:rPr>
              <a:t> </a:t>
            </a:r>
            <a:r>
              <a:rPr lang="vi-VN" sz="1800" dirty="0">
                <a:latin typeface="Verdana" panose="020B0604030504040204" pitchFamily="34" charset="0"/>
                <a:cs typeface="Times New Roman" panose="02020603050405020304" pitchFamily="18" charset="0"/>
              </a:rPr>
              <a:t>Nâng cao trình độ văn hóa cho nhân dân, khắc phục tình trạng thiếu hụt văn hóa, tạo điều kiện để chiến thắng nghèo nàn lạc hậu, nâng cao trình độ và nhu cầu văn hóa của nhân dân.</a:t>
            </a:r>
          </a:p>
        </p:txBody>
      </p:sp>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10</a:t>
            </a:fld>
            <a:endParaRPr lang="vi-VN"/>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528" y="4405109"/>
            <a:ext cx="7802945" cy="1622042"/>
          </a:xfrm>
          <a:prstGeom prst="rect">
            <a:avLst/>
          </a:prstGeom>
        </p:spPr>
      </p:pic>
    </p:spTree>
    <p:extLst>
      <p:ext uri="{BB962C8B-B14F-4D97-AF65-F5344CB8AC3E}">
        <p14:creationId xmlns:p14="http://schemas.microsoft.com/office/powerpoint/2010/main" val="358382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1000"/>
                                        <p:tgtEl>
                                          <p:spTgt spid="4">
                                            <p:txEl>
                                              <p:pRg st="0" end="0"/>
                                            </p:txEl>
                                          </p:spTgt>
                                        </p:tgtEl>
                                      </p:cBhvr>
                                    </p:animEffect>
                                    <p:anim calcmode="lin" valueType="num">
                                      <p:cBhvr>
                                        <p:cTn id="3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000" fill="hold"/>
                                        <p:tgtEl>
                                          <p:spTgt spid="7"/>
                                        </p:tgtEl>
                                        <p:attrNameLst>
                                          <p:attrName>ppt_w</p:attrName>
                                        </p:attrNameLst>
                                      </p:cBhvr>
                                      <p:tavLst>
                                        <p:tav tm="0">
                                          <p:val>
                                            <p:fltVal val="0"/>
                                          </p:val>
                                        </p:tav>
                                        <p:tav tm="100000">
                                          <p:val>
                                            <p:strVal val="#ppt_w"/>
                                          </p:val>
                                        </p:tav>
                                      </p:tavLst>
                                    </p:anim>
                                    <p:anim calcmode="lin" valueType="num">
                                      <p:cBhvr>
                                        <p:cTn id="40" dur="1000" fill="hold"/>
                                        <p:tgtEl>
                                          <p:spTgt spid="7"/>
                                        </p:tgtEl>
                                        <p:attrNameLst>
                                          <p:attrName>ppt_h</p:attrName>
                                        </p:attrNameLst>
                                      </p:cBhvr>
                                      <p:tavLst>
                                        <p:tav tm="0">
                                          <p:val>
                                            <p:fltVal val="0"/>
                                          </p:val>
                                        </p:tav>
                                        <p:tav tm="100000">
                                          <p:val>
                                            <p:strVal val="#ppt_h"/>
                                          </p:val>
                                        </p:tav>
                                      </p:tavLst>
                                    </p:anim>
                                    <p:anim calcmode="lin" valueType="num">
                                      <p:cBhvr>
                                        <p:cTn id="41" dur="1000" fill="hold"/>
                                        <p:tgtEl>
                                          <p:spTgt spid="7"/>
                                        </p:tgtEl>
                                        <p:attrNameLst>
                                          <p:attrName>style.rotation</p:attrName>
                                        </p:attrNameLst>
                                      </p:cBhvr>
                                      <p:tavLst>
                                        <p:tav tm="0">
                                          <p:val>
                                            <p:fltVal val="90"/>
                                          </p:val>
                                        </p:tav>
                                        <p:tav tm="100000">
                                          <p:val>
                                            <p:fltVal val="0"/>
                                          </p:val>
                                        </p:tav>
                                      </p:tavLst>
                                    </p:anim>
                                    <p:animEffect transition="in" filter="fade">
                                      <p:cBhvr>
                                        <p:cTn id="4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52959"/>
            <a:ext cx="6363503" cy="1280890"/>
          </a:xfrm>
        </p:spPr>
        <p:txBody>
          <a:bodyPr>
            <a:noAutofit/>
          </a:bodyPr>
          <a:lstStyle/>
          <a:p>
            <a:r>
              <a:rPr lang="vi-VN" sz="3600" b="1" dirty="0">
                <a:solidFill>
                  <a:srgbClr val="FF0000"/>
                </a:solidFill>
                <a:latin typeface="Verdana" panose="020B0604030504040204" pitchFamily="34" charset="0"/>
              </a:rPr>
              <a:t>Tính tất yếu của việc xây dựng nền VH XHCN</a:t>
            </a:r>
          </a:p>
        </p:txBody>
      </p:sp>
      <p:sp>
        <p:nvSpPr>
          <p:cNvPr id="3" name="Content Placeholder 2"/>
          <p:cNvSpPr>
            <a:spLocks noGrp="1"/>
          </p:cNvSpPr>
          <p:nvPr>
            <p:ph sz="half" idx="1"/>
          </p:nvPr>
        </p:nvSpPr>
        <p:spPr>
          <a:xfrm>
            <a:off x="1096206" y="1956767"/>
            <a:ext cx="3197531" cy="3767397"/>
          </a:xfrm>
        </p:spPr>
        <p:txBody>
          <a:bodyPr/>
          <a:lstStyle/>
          <a:p>
            <a:pPr algn="just"/>
            <a:r>
              <a:rPr lang="vi-VN" b="1" dirty="0">
                <a:latin typeface="Verdana" panose="020B0604030504040204" pitchFamily="34" charset="0"/>
                <a:cs typeface="Times New Roman" panose="02020603050405020304" pitchFamily="18" charset="0"/>
              </a:rPr>
              <a:t>Xây dựng nền văn hóa xã hội chủ nghĩa là tất yếu xuất phát từ yêu cầu khách quan: văn hóa vừa là mục tiêu, vừa là động lực của quá trình xây dựng chủ nghĩa xã hội.</a:t>
            </a:r>
          </a:p>
        </p:txBody>
      </p:sp>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11</a:t>
            </a:fld>
            <a:endParaRPr lang="vi-VN"/>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05627" y="2125266"/>
            <a:ext cx="3809723" cy="3364706"/>
          </a:xfrm>
          <a:prstGeom prst="rect">
            <a:avLst/>
          </a:prstGeom>
        </p:spPr>
      </p:pic>
    </p:spTree>
    <p:extLst>
      <p:ext uri="{BB962C8B-B14F-4D97-AF65-F5344CB8AC3E}">
        <p14:creationId xmlns:p14="http://schemas.microsoft.com/office/powerpoint/2010/main" val="399599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059" y="329900"/>
            <a:ext cx="6589200" cy="1280890"/>
          </a:xfrm>
        </p:spPr>
        <p:txBody>
          <a:bodyPr>
            <a:noAutofit/>
          </a:bodyPr>
          <a:lstStyle/>
          <a:p>
            <a:r>
              <a:rPr lang="vi-VN" sz="3600" b="1" dirty="0">
                <a:solidFill>
                  <a:srgbClr val="FF0000"/>
                </a:solidFill>
                <a:latin typeface="Verdana" panose="020B0604030504040204" pitchFamily="34" charset="0"/>
              </a:rPr>
              <a:t>Nội dung và phương thức xây dựng nền VH XHCN</a:t>
            </a:r>
          </a:p>
        </p:txBody>
      </p:sp>
      <p:sp>
        <p:nvSpPr>
          <p:cNvPr id="3" name="Content Placeholder 2"/>
          <p:cNvSpPr>
            <a:spLocks noGrp="1"/>
          </p:cNvSpPr>
          <p:nvPr>
            <p:ph sz="half" idx="1"/>
          </p:nvPr>
        </p:nvSpPr>
        <p:spPr>
          <a:xfrm>
            <a:off x="1295400" y="2133486"/>
            <a:ext cx="3197531" cy="3767397"/>
          </a:xfrm>
        </p:spPr>
        <p:txBody>
          <a:bodyPr>
            <a:normAutofit fontScale="92500" lnSpcReduction="20000"/>
          </a:bodyPr>
          <a:lstStyle/>
          <a:p>
            <a:pPr algn="just"/>
            <a:r>
              <a:rPr lang="vi-VN" b="1" u="sng" dirty="0">
                <a:latin typeface="Verdana" panose="020B0604030504040204" pitchFamily="34" charset="0"/>
              </a:rPr>
              <a:t>Nội dung cơ bản của nền văn hóa xã hội chủ nghĩa</a:t>
            </a:r>
          </a:p>
          <a:p>
            <a:pPr lvl="1" algn="just"/>
            <a:r>
              <a:rPr lang="vi-VN" b="1" dirty="0">
                <a:latin typeface="Verdana" panose="020B0604030504040204" pitchFamily="34" charset="0"/>
              </a:rPr>
              <a:t>Nâng cao trình độ dân trí, hình thành đội ngũ trí thức của xã hội mới.</a:t>
            </a:r>
          </a:p>
          <a:p>
            <a:pPr lvl="1" algn="just"/>
            <a:r>
              <a:rPr lang="vi-VN" b="1" dirty="0">
                <a:latin typeface="Verdana" panose="020B0604030504040204" pitchFamily="34" charset="0"/>
              </a:rPr>
              <a:t>Xây dựng con người mới phát triển toàn diện.</a:t>
            </a:r>
          </a:p>
          <a:p>
            <a:pPr lvl="1" algn="just"/>
            <a:r>
              <a:rPr lang="vi-VN" b="1" dirty="0">
                <a:latin typeface="Verdana" panose="020B0604030504040204" pitchFamily="34" charset="0"/>
              </a:rPr>
              <a:t>Xây dựng lối sống mới xã hội chủ nghĩa.</a:t>
            </a:r>
          </a:p>
          <a:p>
            <a:pPr lvl="1" algn="just"/>
            <a:r>
              <a:rPr lang="vi-VN" b="1" dirty="0">
                <a:latin typeface="Verdana" panose="020B0604030504040204" pitchFamily="34" charset="0"/>
              </a:rPr>
              <a:t>Xây dựng gia đình văn hóa xã hội chủ nghĩa.</a:t>
            </a:r>
          </a:p>
        </p:txBody>
      </p:sp>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12</a:t>
            </a:fld>
            <a:endParaRPr lang="vi-VN"/>
          </a:p>
        </p:txBody>
      </p:sp>
      <p:pic>
        <p:nvPicPr>
          <p:cNvPr id="9" name="Picture 8"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7115" y="2226469"/>
            <a:ext cx="3728236" cy="2355385"/>
          </a:xfrm>
          <a:prstGeom prst="rect">
            <a:avLst/>
          </a:prstGeom>
        </p:spPr>
      </p:pic>
    </p:spTree>
    <p:extLst>
      <p:ext uri="{BB962C8B-B14F-4D97-AF65-F5344CB8AC3E}">
        <p14:creationId xmlns:p14="http://schemas.microsoft.com/office/powerpoint/2010/main" val="655343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heel(1)">
                                      <p:cBhvr>
                                        <p:cTn id="25" dur="20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p:cTn id="3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13</a:t>
            </a:fld>
            <a:endParaRPr lang="vi-VN"/>
          </a:p>
        </p:txBody>
      </p:sp>
      <p:sp>
        <p:nvSpPr>
          <p:cNvPr id="7" name="Rectangle 6"/>
          <p:cNvSpPr/>
          <p:nvPr/>
        </p:nvSpPr>
        <p:spPr>
          <a:xfrm>
            <a:off x="1121229" y="2046610"/>
            <a:ext cx="7870371" cy="3416320"/>
          </a:xfrm>
          <a:prstGeom prst="rect">
            <a:avLst/>
          </a:prstGeom>
        </p:spPr>
        <p:txBody>
          <a:bodyPr wrap="square">
            <a:spAutoFit/>
          </a:bodyPr>
          <a:lstStyle/>
          <a:p>
            <a:r>
              <a:rPr lang="vi-VN" sz="2400">
                <a:solidFill>
                  <a:srgbClr val="252525"/>
                </a:solidFill>
                <a:latin typeface="Verdana" panose="020B0604030504040204" pitchFamily="34" charset="0"/>
              </a:rPr>
              <a:t>Chủ nghĩa xã hội là sự nghiệp của quần chúng nhân dân nhưng muốn xây dựng chủ nghĩa xã hội phải có con người mới xã hội chủ nghĩa, do vậy con người cần phải được chuẩn bị tốt về tinh thần, trí lực, tư tưởng...Nâng cao dân trí là nhu cầu cấp bách và lâu dài. Nâng cao dân trí phải gắn liền với sự nghiệp giáo dục đào tạo để hình thành đội ngũ trí thức mới, có tri thức hiện đại, mang bản sắc văn hóa dân tộc.</a:t>
            </a:r>
            <a:endParaRPr lang="vi-VN" sz="2400">
              <a:latin typeface="Verdana" panose="020B0604030504040204" pitchFamily="34" charset="0"/>
            </a:endParaRPr>
          </a:p>
        </p:txBody>
      </p:sp>
      <p:sp>
        <p:nvSpPr>
          <p:cNvPr id="8" name="Rectangle 7"/>
          <p:cNvSpPr/>
          <p:nvPr/>
        </p:nvSpPr>
        <p:spPr>
          <a:xfrm>
            <a:off x="803717" y="508680"/>
            <a:ext cx="6740083" cy="1338828"/>
          </a:xfrm>
          <a:prstGeom prst="rect">
            <a:avLst/>
          </a:prstGeom>
        </p:spPr>
        <p:txBody>
          <a:bodyPr wrap="square">
            <a:spAutoFit/>
          </a:bodyPr>
          <a:lstStyle/>
          <a:p>
            <a:pPr lvl="1"/>
            <a:r>
              <a:rPr lang="vi-VN" sz="2700" b="1">
                <a:solidFill>
                  <a:srgbClr val="FF0000"/>
                </a:solidFill>
                <a:latin typeface="Verdana" panose="020B0604030504040204" pitchFamily="34" charset="0"/>
              </a:rPr>
              <a:t>Nâng cao trình độ dân trí, hình thành đội ngũ trí thức của xã hội mới.</a:t>
            </a:r>
            <a:endParaRPr lang="vi-VN" sz="2700" b="1" dirty="0">
              <a:solidFill>
                <a:srgbClr val="FF0000"/>
              </a:solidFill>
              <a:latin typeface="Verdana" panose="020B0604030504040204" pitchFamily="34" charset="0"/>
            </a:endParaRPr>
          </a:p>
        </p:txBody>
      </p:sp>
    </p:spTree>
    <p:extLst>
      <p:ext uri="{BB962C8B-B14F-4D97-AF65-F5344CB8AC3E}">
        <p14:creationId xmlns:p14="http://schemas.microsoft.com/office/powerpoint/2010/main" val="3162866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vi-VN"/>
              <a:t>Những Nguyên Lý Cơ Bản Của Chủ Nghĩa Mác-Lênin</a:t>
            </a:r>
          </a:p>
        </p:txBody>
      </p:sp>
      <p:sp>
        <p:nvSpPr>
          <p:cNvPr id="3" name="Slide Number Placeholder 2"/>
          <p:cNvSpPr>
            <a:spLocks noGrp="1"/>
          </p:cNvSpPr>
          <p:nvPr>
            <p:ph type="sldNum" sz="quarter" idx="12"/>
          </p:nvPr>
        </p:nvSpPr>
        <p:spPr/>
        <p:txBody>
          <a:bodyPr/>
          <a:lstStyle/>
          <a:p>
            <a:fld id="{0CE11FE6-EB24-48AE-882D-F6699CF7233F}" type="slidenum">
              <a:rPr lang="vi-VN" smtClean="0"/>
              <a:t>14</a:t>
            </a:fld>
            <a:endParaRPr lang="vi-VN"/>
          </a:p>
        </p:txBody>
      </p:sp>
      <p:sp>
        <p:nvSpPr>
          <p:cNvPr id="4" name="Rectangle 3"/>
          <p:cNvSpPr/>
          <p:nvPr/>
        </p:nvSpPr>
        <p:spPr>
          <a:xfrm>
            <a:off x="1164772" y="1998866"/>
            <a:ext cx="7826828" cy="3416320"/>
          </a:xfrm>
          <a:prstGeom prst="rect">
            <a:avLst/>
          </a:prstGeom>
        </p:spPr>
        <p:txBody>
          <a:bodyPr wrap="square">
            <a:spAutoFit/>
          </a:bodyPr>
          <a:lstStyle/>
          <a:p>
            <a:r>
              <a:rPr lang="vi-VN" sz="2400">
                <a:solidFill>
                  <a:srgbClr val="252525"/>
                </a:solidFill>
                <a:latin typeface="Verdana" panose="020B0604030504040204" pitchFamily="34" charset="0"/>
              </a:rPr>
              <a:t>Con người vừa là sản phẩm, vừa là chủ thể của xã hội. Sự nghiệp xây dựng chủ nghĩa xã hội trước hết phải xây dựng con người mới, đó là yêu cầu khách quan. Con người mới xã hội chủ nghĩa được xây dựng là con người phát triển toàn diện, có tinh thần và năng lực xây dựng thành công chủ nghĩa xã hội, có tinh thần yêu nước và tinh thần quốc tế trong sáng, có lối sống tình nghĩa và có tính cộng đồng cao.</a:t>
            </a:r>
            <a:endParaRPr lang="vi-VN" sz="2400">
              <a:latin typeface="Verdana" panose="020B0604030504040204" pitchFamily="34" charset="0"/>
            </a:endParaRPr>
          </a:p>
        </p:txBody>
      </p:sp>
      <p:sp>
        <p:nvSpPr>
          <p:cNvPr id="5" name="Rectangle 4"/>
          <p:cNvSpPr/>
          <p:nvPr/>
        </p:nvSpPr>
        <p:spPr>
          <a:xfrm>
            <a:off x="887245" y="508680"/>
            <a:ext cx="6580355" cy="923330"/>
          </a:xfrm>
          <a:prstGeom prst="rect">
            <a:avLst/>
          </a:prstGeom>
        </p:spPr>
        <p:txBody>
          <a:bodyPr wrap="square">
            <a:spAutoFit/>
          </a:bodyPr>
          <a:lstStyle/>
          <a:p>
            <a:pPr lvl="1"/>
            <a:r>
              <a:rPr lang="vi-VN" sz="2700" b="1">
                <a:solidFill>
                  <a:srgbClr val="FF0000"/>
                </a:solidFill>
                <a:latin typeface="Verdana" panose="020B0604030504040204" pitchFamily="34" charset="0"/>
              </a:rPr>
              <a:t>Xây dựng con người mới phát triển toàn diện.</a:t>
            </a:r>
            <a:endParaRPr lang="vi-VN" sz="2700" b="1" dirty="0">
              <a:solidFill>
                <a:srgbClr val="FF0000"/>
              </a:solidFill>
              <a:latin typeface="Verdana" panose="020B0604030504040204" pitchFamily="34" charset="0"/>
            </a:endParaRPr>
          </a:p>
        </p:txBody>
      </p:sp>
    </p:spTree>
    <p:extLst>
      <p:ext uri="{BB962C8B-B14F-4D97-AF65-F5344CB8AC3E}">
        <p14:creationId xmlns:p14="http://schemas.microsoft.com/office/powerpoint/2010/main" val="377594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15</a:t>
            </a:fld>
            <a:endParaRPr lang="vi-VN"/>
          </a:p>
        </p:txBody>
      </p:sp>
      <p:sp>
        <p:nvSpPr>
          <p:cNvPr id="7" name="Rectangle 6"/>
          <p:cNvSpPr/>
          <p:nvPr/>
        </p:nvSpPr>
        <p:spPr>
          <a:xfrm>
            <a:off x="1197428" y="2368198"/>
            <a:ext cx="7870372" cy="3046988"/>
          </a:xfrm>
          <a:prstGeom prst="rect">
            <a:avLst/>
          </a:prstGeom>
        </p:spPr>
        <p:txBody>
          <a:bodyPr wrap="square">
            <a:spAutoFit/>
          </a:bodyPr>
          <a:lstStyle/>
          <a:p>
            <a:r>
              <a:rPr lang="vi-VN" sz="2400">
                <a:solidFill>
                  <a:srgbClr val="252525"/>
                </a:solidFill>
                <a:latin typeface="Verdana" panose="020B0604030504040204" pitchFamily="34" charset="0"/>
              </a:rPr>
              <a:t>Lối sống là dấu hiệu biểu thị sự khác biệt giữa những cộng đồng ngườikhác nhau; là tổng thể các hình thái hoạt động của con người, phản ánh điềukiện vật chất, tinh thần và xã hội của con người. Lối sống mới xã hội chủ nghĩa được hình thành trên cơ sở chế độ công hữu về tư liệu sản xuất, xóa bỏ tình trạng bất bình đẳng xã hội, mở rộng dân chủ.</a:t>
            </a:r>
            <a:endParaRPr lang="vi-VN" sz="2400">
              <a:latin typeface="Verdana" panose="020B0604030504040204" pitchFamily="34" charset="0"/>
            </a:endParaRPr>
          </a:p>
        </p:txBody>
      </p:sp>
      <p:sp>
        <p:nvSpPr>
          <p:cNvPr id="8" name="Rectangle 7"/>
          <p:cNvSpPr/>
          <p:nvPr/>
        </p:nvSpPr>
        <p:spPr>
          <a:xfrm>
            <a:off x="865473" y="622892"/>
            <a:ext cx="6449727" cy="923330"/>
          </a:xfrm>
          <a:prstGeom prst="rect">
            <a:avLst/>
          </a:prstGeom>
        </p:spPr>
        <p:txBody>
          <a:bodyPr wrap="square">
            <a:spAutoFit/>
          </a:bodyPr>
          <a:lstStyle/>
          <a:p>
            <a:pPr lvl="1"/>
            <a:r>
              <a:rPr lang="vi-VN" sz="2700" b="1">
                <a:solidFill>
                  <a:srgbClr val="FF0000"/>
                </a:solidFill>
                <a:latin typeface="Verdana" panose="020B0604030504040204" pitchFamily="34" charset="0"/>
              </a:rPr>
              <a:t>Xây dựng lối sống mới xã hội chủ nghĩa.</a:t>
            </a:r>
            <a:endParaRPr lang="vi-VN" sz="2700" b="1" dirty="0">
              <a:solidFill>
                <a:srgbClr val="FF0000"/>
              </a:solidFill>
              <a:latin typeface="Verdana" panose="020B0604030504040204" pitchFamily="34" charset="0"/>
            </a:endParaRPr>
          </a:p>
        </p:txBody>
      </p:sp>
    </p:spTree>
    <p:extLst>
      <p:ext uri="{BB962C8B-B14F-4D97-AF65-F5344CB8AC3E}">
        <p14:creationId xmlns:p14="http://schemas.microsoft.com/office/powerpoint/2010/main" val="310580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16</a:t>
            </a:fld>
            <a:endParaRPr lang="vi-VN"/>
          </a:p>
        </p:txBody>
      </p:sp>
      <p:sp>
        <p:nvSpPr>
          <p:cNvPr id="7" name="Rectangle 6"/>
          <p:cNvSpPr/>
          <p:nvPr/>
        </p:nvSpPr>
        <p:spPr>
          <a:xfrm>
            <a:off x="805543" y="1861944"/>
            <a:ext cx="7881257" cy="3416320"/>
          </a:xfrm>
          <a:prstGeom prst="rect">
            <a:avLst/>
          </a:prstGeom>
        </p:spPr>
        <p:txBody>
          <a:bodyPr wrap="square">
            <a:spAutoFit/>
          </a:bodyPr>
          <a:lstStyle/>
          <a:p>
            <a:r>
              <a:rPr lang="vi-VN" sz="2400">
                <a:solidFill>
                  <a:srgbClr val="252525"/>
                </a:solidFill>
                <a:latin typeface="Verdana" panose="020B0604030504040204" pitchFamily="34" charset="0"/>
              </a:rPr>
              <a:t>Gia đình là một hình thức cộng động đặc biệt, ở đó con người chungsống với nhau bởi hai mối quan hệ cơ bản là quan hệ hôn nhân và quan hệ huyết thống. Gia đình là một hình thức tổ chức cơ bản trong đời sống cộng đồng của con người, một thiết chế văn hóa-xã hội đặc thù được hình thành, tồn tại và phát triển trên cơ sở quan hệ hôn nhân, quan hệ huyết thống, quan hệ nuôi dưỡng và giáo dục giữa các thành viên.</a:t>
            </a:r>
            <a:endParaRPr lang="vi-VN" sz="2400">
              <a:latin typeface="Verdana" panose="020B0604030504040204" pitchFamily="34" charset="0"/>
            </a:endParaRPr>
          </a:p>
        </p:txBody>
      </p:sp>
      <p:sp>
        <p:nvSpPr>
          <p:cNvPr id="8" name="Rectangle 7"/>
          <p:cNvSpPr/>
          <p:nvPr/>
        </p:nvSpPr>
        <p:spPr>
          <a:xfrm>
            <a:off x="941748" y="508680"/>
            <a:ext cx="6753645" cy="923330"/>
          </a:xfrm>
          <a:prstGeom prst="rect">
            <a:avLst/>
          </a:prstGeom>
        </p:spPr>
        <p:txBody>
          <a:bodyPr wrap="square">
            <a:spAutoFit/>
          </a:bodyPr>
          <a:lstStyle/>
          <a:p>
            <a:pPr lvl="1"/>
            <a:r>
              <a:rPr lang="vi-VN" sz="2700" b="1">
                <a:solidFill>
                  <a:srgbClr val="FF0000"/>
                </a:solidFill>
                <a:latin typeface="Verdana" panose="020B0604030504040204" pitchFamily="34" charset="0"/>
              </a:rPr>
              <a:t>Xây dựng gia đình văn hóa xã hội chủ nghĩa.</a:t>
            </a:r>
            <a:endParaRPr lang="vi-VN" sz="2700" b="1" dirty="0">
              <a:solidFill>
                <a:srgbClr val="FF0000"/>
              </a:solidFill>
              <a:latin typeface="Verdana" panose="020B0604030504040204" pitchFamily="34" charset="0"/>
            </a:endParaRPr>
          </a:p>
        </p:txBody>
      </p:sp>
    </p:spTree>
    <p:extLst>
      <p:ext uri="{BB962C8B-B14F-4D97-AF65-F5344CB8AC3E}">
        <p14:creationId xmlns:p14="http://schemas.microsoft.com/office/powerpoint/2010/main" val="42155035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Autofit/>
          </a:bodyPr>
          <a:lstStyle/>
          <a:p>
            <a:r>
              <a:rPr lang="vi-VN" sz="3600" b="1">
                <a:solidFill>
                  <a:srgbClr val="FF0000"/>
                </a:solidFill>
                <a:latin typeface="Verdana" panose="020B0604030504040204" pitchFamily="34" charset="0"/>
              </a:rPr>
              <a:t>Phương thức </a:t>
            </a:r>
            <a:r>
              <a:rPr lang="vi-VN" sz="3600" b="1" dirty="0">
                <a:solidFill>
                  <a:srgbClr val="FF0000"/>
                </a:solidFill>
                <a:latin typeface="Verdana" panose="020B0604030504040204" pitchFamily="34" charset="0"/>
              </a:rPr>
              <a:t>xây dựng nền VH XHCN</a:t>
            </a:r>
          </a:p>
        </p:txBody>
      </p:sp>
      <p:sp>
        <p:nvSpPr>
          <p:cNvPr id="3" name="Content Placeholder 2"/>
          <p:cNvSpPr>
            <a:spLocks noGrp="1"/>
          </p:cNvSpPr>
          <p:nvPr>
            <p:ph idx="1"/>
          </p:nvPr>
        </p:nvSpPr>
        <p:spPr>
          <a:xfrm>
            <a:off x="628650" y="2497930"/>
            <a:ext cx="7886700" cy="3263504"/>
          </a:xfrm>
        </p:spPr>
        <p:txBody>
          <a:bodyPr>
            <a:normAutofit/>
          </a:bodyPr>
          <a:lstStyle/>
          <a:p>
            <a:pPr algn="just"/>
            <a:r>
              <a:rPr lang="vi-VN" u="sng" dirty="0">
                <a:latin typeface="Verdana" panose="020B0604030504040204" pitchFamily="34" charset="0"/>
                <a:cs typeface="Times New Roman" panose="02020603050405020304" pitchFamily="18" charset="0"/>
              </a:rPr>
              <a:t>Phương thức xây dựng nền văn hoá xã hội chủ nghĩa</a:t>
            </a:r>
          </a:p>
          <a:p>
            <a:pPr lvl="1" algn="just"/>
            <a:r>
              <a:rPr lang="vi-VN" dirty="0">
                <a:latin typeface="Verdana" panose="020B0604030504040204" pitchFamily="34" charset="0"/>
                <a:cs typeface="Times New Roman" panose="02020603050405020304" pitchFamily="18" charset="0"/>
              </a:rPr>
              <a:t> Giữ vững và tăng cường vai trò chủ đạo của hệ tư tưởng giai cấp công nhân trong đời sống tinh thần của xã hội.</a:t>
            </a:r>
          </a:p>
          <a:p>
            <a:pPr lvl="1" algn="just"/>
            <a:r>
              <a:rPr lang="vi-VN" dirty="0">
                <a:latin typeface="Verdana" panose="020B0604030504040204" pitchFamily="34" charset="0"/>
                <a:cs typeface="Times New Roman" panose="02020603050405020304" pitchFamily="18" charset="0"/>
              </a:rPr>
              <a:t> Không ngừng tăng cường sự lãnh đạo của Đảng và vai trò quản lý của nhà nước xã hội chủ nghĩa đối với hoạt động văn hóa.</a:t>
            </a:r>
          </a:p>
          <a:p>
            <a:pPr lvl="1" algn="just"/>
            <a:r>
              <a:rPr lang="vi-VN" dirty="0">
                <a:latin typeface="Verdana" panose="020B0604030504040204" pitchFamily="34" charset="0"/>
                <a:cs typeface="Times New Roman" panose="02020603050405020304" pitchFamily="18" charset="0"/>
              </a:rPr>
              <a:t>Xây dựng nền văn hóa xã hội chủ nghĩa phải theo phương thức kết hợp việc kế thừa những giá trị trong di sản văn hóa dân tộc với tiếp thu có chọn lọc những tinh hoa của văn hóa nhân loại.</a:t>
            </a:r>
          </a:p>
          <a:p>
            <a:pPr lvl="1" algn="just"/>
            <a:r>
              <a:rPr lang="vi-VN" dirty="0">
                <a:latin typeface="Verdana" panose="020B0604030504040204" pitchFamily="34" charset="0"/>
                <a:cs typeface="Times New Roman" panose="02020603050405020304" pitchFamily="18" charset="0"/>
              </a:rPr>
              <a:t>Tổ chức và tập hợp quần chúng nhân dân vào các hoạt động sáng tạo văn hóa. </a:t>
            </a:r>
          </a:p>
          <a:p>
            <a:pPr algn="just"/>
            <a:endParaRPr lang="vi-VN" dirty="0">
              <a:latin typeface="Verdana" panose="020B0604030504040204" pitchFamily="34" charset="0"/>
            </a:endParaRPr>
          </a:p>
        </p:txBody>
      </p:sp>
      <p:sp>
        <p:nvSpPr>
          <p:cNvPr id="5" name="Footer Placeholder 4"/>
          <p:cNvSpPr>
            <a:spLocks noGrp="1"/>
          </p:cNvSpPr>
          <p:nvPr>
            <p:ph type="ftr" sz="quarter" idx="11"/>
          </p:nvPr>
        </p:nvSpPr>
        <p:spPr>
          <a:xfrm>
            <a:off x="3028950" y="5667375"/>
            <a:ext cx="3086100" cy="273844"/>
          </a:xfrm>
        </p:spPr>
        <p:txBody>
          <a:bodyPr/>
          <a:lstStyle/>
          <a:p>
            <a:r>
              <a:rPr lang="vi-VN"/>
              <a:t>Những Nguyên Lý Cơ Bản Của Chủ Nghĩa Mác-Lênin</a:t>
            </a:r>
          </a:p>
        </p:txBody>
      </p:sp>
      <p:sp>
        <p:nvSpPr>
          <p:cNvPr id="6" name="Slide Number Placeholder 5"/>
          <p:cNvSpPr>
            <a:spLocks noGrp="1"/>
          </p:cNvSpPr>
          <p:nvPr>
            <p:ph type="sldNum" sz="quarter" idx="12"/>
          </p:nvPr>
        </p:nvSpPr>
        <p:spPr/>
        <p:txBody>
          <a:bodyPr/>
          <a:lstStyle/>
          <a:p>
            <a:fld id="{0CE11FE6-EB24-48AE-882D-F6699CF7233F}" type="slidenum">
              <a:rPr lang="vi-VN" smtClean="0"/>
              <a:t>17</a:t>
            </a:fld>
            <a:endParaRPr lang="vi-VN"/>
          </a:p>
        </p:txBody>
      </p:sp>
    </p:spTree>
    <p:extLst>
      <p:ext uri="{BB962C8B-B14F-4D97-AF65-F5344CB8AC3E}">
        <p14:creationId xmlns:p14="http://schemas.microsoft.com/office/powerpoint/2010/main" val="3126841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8"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9" dur="1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5"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6"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7" dur="10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5"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862364"/>
            <a:ext cx="7886700" cy="1795237"/>
          </a:xfrm>
        </p:spPr>
        <p:txBody>
          <a:bodyPr>
            <a:normAutofit/>
          </a:bodyPr>
          <a:lstStyle/>
          <a:p>
            <a:pPr algn="just"/>
            <a:r>
              <a:rPr lang="vi-VN" dirty="0">
                <a:latin typeface="Verdana" panose="020B0604030504040204" pitchFamily="34" charset="0"/>
                <a:cs typeface="Times New Roman" panose="02020603050405020304" pitchFamily="18" charset="0"/>
              </a:rPr>
              <a:t> Chính vì vậy, để phát huy tính sáng tạo của quần chúng nhân dân, Đảng và Nhà nước cần phải tổ chức thực hiện nhiều phong trào nhằm lôi cuốn đông đảo nhân dân tham gia vào các hoạt động sáng tạo văn hoá.</a:t>
            </a:r>
          </a:p>
        </p:txBody>
      </p:sp>
      <p:sp>
        <p:nvSpPr>
          <p:cNvPr id="4" name="Footer Placeholder 3"/>
          <p:cNvSpPr>
            <a:spLocks noGrp="1"/>
          </p:cNvSpPr>
          <p:nvPr>
            <p:ph type="ftr" sz="quarter" idx="11"/>
          </p:nvPr>
        </p:nvSpPr>
        <p:spPr/>
        <p:txBody>
          <a:bodyPr/>
          <a:lstStyle/>
          <a:p>
            <a:r>
              <a:rPr lang="vi-VN"/>
              <a:t>Những Nguyên Lý Cơ Bản Của Chủ Nghĩa Mác-Lênin</a:t>
            </a:r>
          </a:p>
        </p:txBody>
      </p:sp>
      <p:sp>
        <p:nvSpPr>
          <p:cNvPr id="5" name="Slide Number Placeholder 4"/>
          <p:cNvSpPr>
            <a:spLocks noGrp="1"/>
          </p:cNvSpPr>
          <p:nvPr>
            <p:ph type="sldNum" sz="quarter" idx="12"/>
          </p:nvPr>
        </p:nvSpPr>
        <p:spPr/>
        <p:txBody>
          <a:bodyPr/>
          <a:lstStyle/>
          <a:p>
            <a:fld id="{0CE11FE6-EB24-48AE-882D-F6699CF7233F}" type="slidenum">
              <a:rPr lang="vi-VN" smtClean="0"/>
              <a:t>18</a:t>
            </a:fld>
            <a:endParaRPr lang="vi-VN"/>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3482209"/>
            <a:ext cx="3039603" cy="2142304"/>
          </a:xfrm>
          <a:prstGeom prst="rect">
            <a:avLst/>
          </a:prstGeom>
        </p:spPr>
      </p:pic>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9734" y="3482209"/>
            <a:ext cx="3565616" cy="2142304"/>
          </a:xfrm>
          <a:prstGeom prst="rect">
            <a:avLst/>
          </a:prstGeom>
        </p:spPr>
      </p:pic>
    </p:spTree>
    <p:extLst>
      <p:ext uri="{BB962C8B-B14F-4D97-AF65-F5344CB8AC3E}">
        <p14:creationId xmlns:p14="http://schemas.microsoft.com/office/powerpoint/2010/main" val="280687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1)">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vi-VN"/>
              <a:t>Những Nguyên Lý Cơ Bản Của Chủ Nghĩa Mác-Lênin</a:t>
            </a:r>
          </a:p>
        </p:txBody>
      </p:sp>
      <p:sp>
        <p:nvSpPr>
          <p:cNvPr id="5" name="Slide Number Placeholder 4"/>
          <p:cNvSpPr>
            <a:spLocks noGrp="1"/>
          </p:cNvSpPr>
          <p:nvPr>
            <p:ph type="sldNum" sz="quarter" idx="12"/>
          </p:nvPr>
        </p:nvSpPr>
        <p:spPr/>
        <p:txBody>
          <a:bodyPr/>
          <a:lstStyle/>
          <a:p>
            <a:fld id="{0CE11FE6-EB24-48AE-882D-F6699CF7233F}" type="slidenum">
              <a:rPr lang="vi-VN" smtClean="0"/>
              <a:t>19</a:t>
            </a:fld>
            <a:endParaRPr lang="vi-VN"/>
          </a:p>
        </p:txBody>
      </p:sp>
      <p:sp>
        <p:nvSpPr>
          <p:cNvPr id="6" name="TextBox 5"/>
          <p:cNvSpPr txBox="1"/>
          <p:nvPr/>
        </p:nvSpPr>
        <p:spPr>
          <a:xfrm>
            <a:off x="0" y="2881994"/>
            <a:ext cx="9144000" cy="1477328"/>
          </a:xfrm>
          <a:prstGeom prst="rect">
            <a:avLst/>
          </a:prstGeom>
          <a:noFill/>
        </p:spPr>
        <p:txBody>
          <a:bodyPr wrap="square" rtlCol="0">
            <a:spAutoFit/>
          </a:bodyPr>
          <a:lstStyle/>
          <a:p>
            <a:pPr algn="ctr"/>
            <a:r>
              <a:rPr lang="vi-VN" sz="4500" b="1">
                <a:solidFill>
                  <a:srgbClr val="0070C0"/>
                </a:solidFill>
                <a:latin typeface="Verdana" panose="020B0604030504040204" pitchFamily="34" charset="0"/>
              </a:rPr>
              <a:t>CẢM ƠN CÔ VÀ CÁC BẠN ĐÃ LẮNG NGHE</a:t>
            </a:r>
          </a:p>
        </p:txBody>
      </p:sp>
    </p:spTree>
    <p:extLst>
      <p:ext uri="{BB962C8B-B14F-4D97-AF65-F5344CB8AC3E}">
        <p14:creationId xmlns:p14="http://schemas.microsoft.com/office/powerpoint/2010/main" val="96340298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432</TotalTime>
  <Words>1129</Words>
  <Application>Microsoft Office PowerPoint</Application>
  <PresentationFormat>Trình chiếu Trên màn hình (4:3)</PresentationFormat>
  <Paragraphs>90</Paragraphs>
  <Slides>19</Slides>
  <Notes>0</Notes>
  <HiddenSlides>0</HiddenSlides>
  <MMClips>0</MMClips>
  <ScaleCrop>false</ScaleCrop>
  <HeadingPairs>
    <vt:vector size="6" baseType="variant">
      <vt:variant>
        <vt:lpstr>Phông được Dùng</vt:lpstr>
      </vt:variant>
      <vt:variant>
        <vt:i4>7</vt:i4>
      </vt:variant>
      <vt:variant>
        <vt:lpstr>Chủ đề</vt:lpstr>
      </vt:variant>
      <vt:variant>
        <vt:i4>1</vt:i4>
      </vt:variant>
      <vt:variant>
        <vt:lpstr>Tiêu đề Bản chiếu</vt:lpstr>
      </vt:variant>
      <vt:variant>
        <vt:i4>19</vt:i4>
      </vt:variant>
    </vt:vector>
  </HeadingPairs>
  <TitlesOfParts>
    <vt:vector size="27" baseType="lpstr">
      <vt:lpstr>Arial</vt:lpstr>
      <vt:lpstr>Calibri</vt:lpstr>
      <vt:lpstr>Century Gothic</vt:lpstr>
      <vt:lpstr>Tahoma</vt:lpstr>
      <vt:lpstr>Times New Roman</vt:lpstr>
      <vt:lpstr>Verdana</vt:lpstr>
      <vt:lpstr>Wingdings 3</vt:lpstr>
      <vt:lpstr>Wisp</vt:lpstr>
      <vt:lpstr>Xin chào cô và các bạn lớp 15CĐ-TP1</vt:lpstr>
      <vt:lpstr>Bản trình bày PowerPoint</vt:lpstr>
      <vt:lpstr>Văn hóa là gì?</vt:lpstr>
      <vt:lpstr>Bản trình bày PowerPoint</vt:lpstr>
      <vt:lpstr>Khái niệm nền văn hóa</vt:lpstr>
      <vt:lpstr>Bản trình bày PowerPoint</vt:lpstr>
      <vt:lpstr>Khái niệm nền văn hóa XHCN</vt:lpstr>
      <vt:lpstr>Đặc trưng của nền văn hóa XHCN</vt:lpstr>
      <vt:lpstr>Đặc trưng của nền văn hóa XHCN</vt:lpstr>
      <vt:lpstr>Tính tất yếu của việc xây dựng nền VH XHCN</vt:lpstr>
      <vt:lpstr>Tính tất yếu của việc xây dựng nền VH XHCN</vt:lpstr>
      <vt:lpstr>Nội dung và phương thức xây dựng nền VH XHCN</vt:lpstr>
      <vt:lpstr>Bản trình bày PowerPoint</vt:lpstr>
      <vt:lpstr>Bản trình bày PowerPoint</vt:lpstr>
      <vt:lpstr>Bản trình bày PowerPoint</vt:lpstr>
      <vt:lpstr>Bản trình bày PowerPoint</vt:lpstr>
      <vt:lpstr>Phương thức xây dựng nền VH XHCN</vt:lpstr>
      <vt:lpstr>Bản trình bày PowerPoint</vt:lpstr>
      <vt:lpstr>Bản trình bày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dc:creator>
  <cp:lastModifiedBy>Thanchetlove1996</cp:lastModifiedBy>
  <cp:revision>70</cp:revision>
  <dcterms:created xsi:type="dcterms:W3CDTF">2015-04-17T14:49:49Z</dcterms:created>
  <dcterms:modified xsi:type="dcterms:W3CDTF">2016-06-13T04:41:34Z</dcterms:modified>
</cp:coreProperties>
</file>